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335" r:id="rId3"/>
    <p:sldId id="441" r:id="rId4"/>
    <p:sldId id="442" r:id="rId5"/>
    <p:sldId id="445" r:id="rId6"/>
    <p:sldId id="446" r:id="rId7"/>
    <p:sldId id="447" r:id="rId8"/>
    <p:sldId id="444" r:id="rId9"/>
    <p:sldId id="448" r:id="rId10"/>
    <p:sldId id="443" r:id="rId11"/>
    <p:sldId id="449" r:id="rId12"/>
    <p:sldId id="450" r:id="rId13"/>
    <p:sldId id="451" r:id="rId14"/>
    <p:sldId id="452" r:id="rId15"/>
    <p:sldId id="453" r:id="rId16"/>
    <p:sldId id="455" r:id="rId17"/>
    <p:sldId id="456" r:id="rId18"/>
    <p:sldId id="457" r:id="rId19"/>
    <p:sldId id="458" r:id="rId20"/>
    <p:sldId id="4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6126"/>
  </p:normalViewPr>
  <p:slideViewPr>
    <p:cSldViewPr snapToGrid="0">
      <p:cViewPr varScale="1">
        <p:scale>
          <a:sx n="116" d="100"/>
          <a:sy n="116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B93F-3E2A-C74F-BFEA-D26690FE2488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C52-17AB-5243-9EED-E9B9384B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4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8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AE07-89C6-F443-97AC-F6CE14E72020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NULL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3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0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C1-FD22-4F2D-E0C4-2B2A96B7A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PHYS4260 Quantum Mechanics II</a:t>
            </a:r>
            <a:br>
              <a:rPr lang="en-US" dirty="0"/>
            </a:br>
            <a:r>
              <a:rPr lang="en-US" dirty="0"/>
              <a:t>Spring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65166-31DD-9AC8-B957-5FC5A0C8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Scattering Theory</a:t>
            </a:r>
          </a:p>
        </p:txBody>
      </p:sp>
    </p:spTree>
    <p:extLst>
      <p:ext uri="{BB962C8B-B14F-4D97-AF65-F5344CB8AC3E}">
        <p14:creationId xmlns:p14="http://schemas.microsoft.com/office/powerpoint/2010/main" val="222469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51A1-C46F-2178-3821-482B2888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0"/>
            <a:ext cx="10515600" cy="1325563"/>
          </a:xfrm>
        </p:spPr>
        <p:txBody>
          <a:bodyPr/>
          <a:lstStyle/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469BF-80E9-B5CE-0BAE-EBCCFCD28DD8}"/>
                  </a:ext>
                </a:extLst>
              </p:cNvPr>
              <p:cNvSpPr txBox="1"/>
              <p:nvPr/>
            </p:nvSpPr>
            <p:spPr>
              <a:xfrm>
                <a:off x="207818" y="956232"/>
                <a:ext cx="11776364" cy="932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However, neither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(which is somewhat like a sine function) nor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(which is a sort of generalized cosine function) represents an outgoing (or an incoming) wave. What we need are the linear combinations analogous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𝑖𝑘𝑟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𝑖𝑘𝑟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are known as </a:t>
                </a:r>
                <a:r>
                  <a:rPr lang="en-US" b="1" dirty="0"/>
                  <a:t>spherical Hankel functions</a:t>
                </a:r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469BF-80E9-B5CE-0BAE-EBCCFCD28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956232"/>
                <a:ext cx="11776364" cy="932243"/>
              </a:xfrm>
              <a:prstGeom prst="rect">
                <a:avLst/>
              </a:prstGeom>
              <a:blipFill>
                <a:blip r:embed="rId3"/>
                <a:stretch>
                  <a:fillRect l="-431" t="-4054" r="-75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93CBEEB-5844-B4B2-98E4-2961E787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18" y="1888475"/>
            <a:ext cx="7099300" cy="835212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225DAA1-A240-5CE3-2E9C-00E674B81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27" y="3203472"/>
            <a:ext cx="7772400" cy="326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B6A80-808A-83A1-9637-3AFB829949C9}"/>
              </a:ext>
            </a:extLst>
          </p:cNvPr>
          <p:cNvSpPr txBox="1"/>
          <p:nvPr/>
        </p:nvSpPr>
        <p:spPr>
          <a:xfrm>
            <a:off x="207818" y="2724956"/>
            <a:ext cx="617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few Henkel functions are listed in the table here below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7A55C-1A31-FACE-8C5D-98B902261DEE}"/>
                  </a:ext>
                </a:extLst>
              </p:cNvPr>
              <p:cNvSpPr txBox="1"/>
              <p:nvPr/>
            </p:nvSpPr>
            <p:spPr>
              <a:xfrm>
                <a:off x="8227869" y="3067856"/>
                <a:ext cx="3964131" cy="2466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At large </a:t>
                </a:r>
                <a:r>
                  <a:rPr lang="en-US" sz="1800" i="1" dirty="0">
                    <a:effectLst/>
                    <a:latin typeface="ACaslonPro"/>
                  </a:rPr>
                  <a:t>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>
                    <a:effectLst/>
                    <a:latin typeface="ACaslonPro"/>
                  </a:rPr>
                  <a:t> </a:t>
                </a:r>
                <a:r>
                  <a:rPr lang="en-US" dirty="0"/>
                  <a:t>(the </a:t>
                </a:r>
                <a:r>
                  <a:rPr lang="en-US" b="1" dirty="0"/>
                  <a:t>Hankel function of the first kind</a:t>
                </a:r>
                <a:r>
                  <a:rPr lang="en-US" dirty="0"/>
                  <a:t>) goes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whereas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(the </a:t>
                </a:r>
                <a:r>
                  <a:rPr lang="en-US" b="1" dirty="0"/>
                  <a:t>Hankel function of the second kind</a:t>
                </a:r>
                <a:r>
                  <a:rPr lang="en-US" dirty="0"/>
                  <a:t>) goes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sz="1800" dirty="0">
                    <a:effectLst/>
                    <a:latin typeface="ACaslonPro"/>
                  </a:rPr>
                  <a:t>for outgoing waves, then, we need spherical Hankel functions of the first kind: </a:t>
                </a:r>
                <a:r>
                  <a:rPr lang="en-US" sz="1800" i="1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7A55C-1A31-FACE-8C5D-98B902261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869" y="3067856"/>
                <a:ext cx="3964131" cy="2466188"/>
              </a:xfrm>
              <a:prstGeom prst="rect">
                <a:avLst/>
              </a:prstGeom>
              <a:blipFill>
                <a:blip r:embed="rId6"/>
                <a:stretch>
                  <a:fillRect l="-1597" r="-958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3D8274A-57A6-9AE1-2A2A-9E914789C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618" y="5730872"/>
            <a:ext cx="2244437" cy="6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2CD49-7220-DC50-FC9C-071212C241B0}"/>
                  </a:ext>
                </a:extLst>
              </p:cNvPr>
              <p:cNvSpPr txBox="1"/>
              <p:nvPr/>
            </p:nvSpPr>
            <p:spPr>
              <a:xfrm>
                <a:off x="207818" y="1140897"/>
                <a:ext cx="69047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exact wave function, in the exterior region (where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) is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82CD49-7220-DC50-FC9C-071212C24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140897"/>
                <a:ext cx="6904759" cy="369332"/>
              </a:xfrm>
              <a:prstGeom prst="rect">
                <a:avLst/>
              </a:prstGeom>
              <a:blipFill>
                <a:blip r:embed="rId2"/>
                <a:stretch>
                  <a:fillRect l="-73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065EE4D-22DD-C3D6-CD24-C0123FF658F6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p:pic>
        <p:nvPicPr>
          <p:cNvPr id="7" name="Picture 6" descr="A mathematical equation with a plus and a few symbols&#10;&#10;Description automatically generated with medium confidence">
            <a:extLst>
              <a:ext uri="{FF2B5EF4-FFF2-40B4-BE49-F238E27FC236}">
                <a16:creationId xmlns:a16="http://schemas.microsoft.com/office/drawing/2014/main" id="{6A42F4C9-5C60-D0BC-1BF2-90DF96AE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09" y="1510229"/>
            <a:ext cx="6959600" cy="149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BBFFE-6870-8B3B-804D-D816E0F28063}"/>
                  </a:ext>
                </a:extLst>
              </p:cNvPr>
              <p:cNvSpPr txBox="1"/>
              <p:nvPr/>
            </p:nvSpPr>
            <p:spPr>
              <a:xfrm>
                <a:off x="256308" y="3008829"/>
                <a:ext cx="11308773" cy="1228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first term is the incident plane wave, and the sum (with expansion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) is the scattered wave. But since we are assuming the potential is spherically symmetric, the wave function cannot depend on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800" dirty="0">
                    <a:effectLst/>
                    <a:latin typeface="ACaslonPro"/>
                  </a:rPr>
                  <a:t>.</a:t>
                </a:r>
                <a:endParaRPr lang="el-GR" dirty="0"/>
              </a:p>
              <a:p>
                <a:r>
                  <a:rPr lang="en-US" sz="1800" dirty="0">
                    <a:effectLst/>
                    <a:latin typeface="ACaslonPro"/>
                  </a:rPr>
                  <a:t>So only terms with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survive (remember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dirty="0"/>
                  <a:t>). From previous results, we have obtained that the </a:t>
                </a:r>
                <a:r>
                  <a:rPr lang="en-US" dirty="0">
                    <a:highlight>
                      <a:srgbClr val="FFFF00"/>
                    </a:highlight>
                  </a:rPr>
                  <a:t>spherical harmonics </a:t>
                </a:r>
                <a:r>
                  <a:rPr lang="en-US" dirty="0"/>
                  <a:t>are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1BBFFE-6870-8B3B-804D-D816E0F28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08" y="3008829"/>
                <a:ext cx="11308773" cy="1228478"/>
              </a:xfrm>
              <a:prstGeom prst="rect">
                <a:avLst/>
              </a:prstGeom>
              <a:blipFill>
                <a:blip r:embed="rId4"/>
                <a:stretch>
                  <a:fillRect l="-449" t="-3093" r="-786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math problem with a square root&#10;&#10;Description automatically generated">
            <a:extLst>
              <a:ext uri="{FF2B5EF4-FFF2-40B4-BE49-F238E27FC236}">
                <a16:creationId xmlns:a16="http://schemas.microsoft.com/office/drawing/2014/main" id="{D578DCB7-EB22-A69C-66CC-8826A2007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61" y="5859242"/>
            <a:ext cx="3153896" cy="814837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51F0A3-0121-0CD3-D402-40D605177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321" y="4762924"/>
            <a:ext cx="2717004" cy="673817"/>
          </a:xfrm>
          <a:prstGeom prst="rect">
            <a:avLst/>
          </a:prstGeom>
        </p:spPr>
      </p:pic>
      <p:pic>
        <p:nvPicPr>
          <p:cNvPr id="15" name="Picture 14" descr="A math symbols on a white background&#10;&#10;Description automatically generated">
            <a:extLst>
              <a:ext uri="{FF2B5EF4-FFF2-40B4-BE49-F238E27FC236}">
                <a16:creationId xmlns:a16="http://schemas.microsoft.com/office/drawing/2014/main" id="{D4B32213-B6F3-A87A-2FE6-0940FA333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894" y="3996365"/>
            <a:ext cx="441960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10CD88-4811-E0F7-F2C9-8C6B30926745}"/>
                  </a:ext>
                </a:extLst>
              </p:cNvPr>
              <p:cNvSpPr txBox="1"/>
              <p:nvPr/>
            </p:nvSpPr>
            <p:spPr>
              <a:xfrm>
                <a:off x="256308" y="4932433"/>
                <a:ext cx="4981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the Legendre polynomials as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10CD88-4811-E0F7-F2C9-8C6B30926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08" y="4932433"/>
                <a:ext cx="4981877" cy="369332"/>
              </a:xfrm>
              <a:prstGeom prst="rect">
                <a:avLst/>
              </a:prstGeom>
              <a:blipFill>
                <a:blip r:embed="rId8"/>
                <a:stretch>
                  <a:fillRect l="-101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A7CE14-69EB-9CD3-7857-03820A65F726}"/>
                  </a:ext>
                </a:extLst>
              </p:cNvPr>
              <p:cNvSpPr txBox="1"/>
              <p:nvPr/>
            </p:nvSpPr>
            <p:spPr>
              <a:xfrm>
                <a:off x="256308" y="5516853"/>
                <a:ext cx="5690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for we can write the solely survivor term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A7CE14-69EB-9CD3-7857-03820A65F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08" y="5516853"/>
                <a:ext cx="5690147" cy="369332"/>
              </a:xfrm>
              <a:prstGeom prst="rect">
                <a:avLst/>
              </a:prstGeom>
              <a:blipFill>
                <a:blip r:embed="rId9"/>
                <a:stretch>
                  <a:fillRect l="-89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85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9B6F6-8EAD-2F46-657D-35E64B3628C1}"/>
              </a:ext>
            </a:extLst>
          </p:cNvPr>
          <p:cNvSpPr txBox="1"/>
          <p:nvPr/>
        </p:nvSpPr>
        <p:spPr>
          <a:xfrm>
            <a:off x="207818" y="1140897"/>
            <a:ext cx="669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At this point, it is customary to redefine the expansion coefficients as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857CA4-45D4-AB0F-2833-65EC2B67F260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DD220-6FE2-F1C9-0EA2-34A0A0DD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18" y="1140897"/>
            <a:ext cx="3797300" cy="4318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20A361C-29E6-9E11-8499-D555F0EB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54" y="1711037"/>
            <a:ext cx="7772400" cy="13324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7F576F-8C79-57EA-B989-002225F67CE0}"/>
                  </a:ext>
                </a:extLst>
              </p:cNvPr>
              <p:cNvSpPr txBox="1"/>
              <p:nvPr/>
            </p:nvSpPr>
            <p:spPr>
              <a:xfrm>
                <a:off x="207817" y="3244256"/>
                <a:ext cx="1172094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CaslonPro"/>
                  </a:rPr>
                  <a:t>We shall</a:t>
                </a:r>
                <a:r>
                  <a:rPr lang="en-US" sz="1800" dirty="0">
                    <a:effectLst/>
                    <a:latin typeface="ACaslonPro"/>
                  </a:rPr>
                  <a:t> see in a moment why this peculiar notation is convenient</a:t>
                </a:r>
                <a:r>
                  <a:rPr lang="en-US" dirty="0">
                    <a:latin typeface="ACaslonPro"/>
                  </a:rPr>
                  <a:t>.</a:t>
                </a:r>
                <a:endParaRPr lang="en-US" sz="1800" dirty="0">
                  <a:effectLst/>
                  <a:latin typeface="ACaslonPro"/>
                </a:endParaRPr>
              </a:p>
              <a:p>
                <a:endParaRPr lang="en-US" dirty="0">
                  <a:latin typeface="ACaslonPr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-</a:t>
                </a:r>
                <a:r>
                  <a:rPr lang="en-US" sz="1800" dirty="0" err="1">
                    <a:effectLst/>
                    <a:latin typeface="ACaslonPro"/>
                  </a:rPr>
                  <a:t>th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b="1" dirty="0"/>
                  <a:t>partial wave amplitude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very large r</a:t>
                </a:r>
                <a:r>
                  <a:rPr lang="en-US" dirty="0"/>
                  <a:t>, the Hankel function goes like                                           (see the Table we have shown before). Therefore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7F576F-8C79-57EA-B989-002225F6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7" y="3244256"/>
                <a:ext cx="11720947" cy="1477328"/>
              </a:xfrm>
              <a:prstGeom prst="rect">
                <a:avLst/>
              </a:prstGeom>
              <a:blipFill>
                <a:blip r:embed="rId4"/>
                <a:stretch>
                  <a:fillRect l="-433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text&#10;&#10;Description automatically generated">
            <a:extLst>
              <a:ext uri="{FF2B5EF4-FFF2-40B4-BE49-F238E27FC236}">
                <a16:creationId xmlns:a16="http://schemas.microsoft.com/office/drawing/2014/main" id="{E1802693-ED0C-0F19-4870-51B388B61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646" y="4259006"/>
            <a:ext cx="1955799" cy="460188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649ACE6-365D-E192-F303-99512D911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679" y="4811734"/>
            <a:ext cx="4134715" cy="981535"/>
          </a:xfrm>
          <a:prstGeom prst="rect">
            <a:avLst/>
          </a:prstGeom>
        </p:spPr>
      </p:pic>
      <p:pic>
        <p:nvPicPr>
          <p:cNvPr id="16" name="Picture 1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805AF09-7CD6-D80C-29FE-F466C4644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289" y="5868114"/>
            <a:ext cx="4072658" cy="9822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E97E7C-A21E-1F80-A01E-54E374933B5D}"/>
              </a:ext>
            </a:extLst>
          </p:cNvPr>
          <p:cNvSpPr txBox="1"/>
          <p:nvPr/>
        </p:nvSpPr>
        <p:spPr>
          <a:xfrm>
            <a:off x="207817" y="6086279"/>
            <a:ext cx="7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76016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4C7F821-84CC-D39F-5A59-BF32B2CB7220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A8789-46A9-445E-C292-3DE1F1932365}"/>
                  </a:ext>
                </a:extLst>
              </p:cNvPr>
              <p:cNvSpPr txBox="1"/>
              <p:nvPr/>
            </p:nvSpPr>
            <p:spPr>
              <a:xfrm>
                <a:off x="207818" y="1209450"/>
                <a:ext cx="10653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the beginning of our discussion of quantum scattering theory we postulated the solution in the large-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region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A8789-46A9-445E-C292-3DE1F1932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209450"/>
                <a:ext cx="10653622" cy="369332"/>
              </a:xfrm>
              <a:prstGeom prst="rect">
                <a:avLst/>
              </a:prstGeom>
              <a:blipFill>
                <a:blip r:embed="rId2"/>
                <a:stretch>
                  <a:fillRect l="-4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BC23DB7-5166-8D52-7575-8CFB6E12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1662279"/>
            <a:ext cx="6159500" cy="100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BD480-44B9-A619-A467-3FEE95B74A7D}"/>
                  </a:ext>
                </a:extLst>
              </p:cNvPr>
              <p:cNvSpPr txBox="1"/>
              <p:nvPr/>
            </p:nvSpPr>
            <p:spPr>
              <a:xfrm>
                <a:off x="207818" y="2788232"/>
                <a:ext cx="109792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 we have found, </a:t>
                </a:r>
                <a:r>
                  <a:rPr lang="en-US" sz="1800" dirty="0">
                    <a:effectLst/>
                    <a:latin typeface="ACaslonPro"/>
                  </a:rPr>
                  <a:t>confirms more rigorously this general (postulated) structure and tells us how to compute the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scattering amplitude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terms of the partial wave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. The differential cross- section is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BD480-44B9-A619-A467-3FEE95B74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2788232"/>
                <a:ext cx="10979288" cy="646331"/>
              </a:xfrm>
              <a:prstGeom prst="rect">
                <a:avLst/>
              </a:prstGeom>
              <a:blipFill>
                <a:blip r:embed="rId4"/>
                <a:stretch>
                  <a:fillRect l="-462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AD2D0D2-E2C2-15E7-033C-A69CB2648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262" y="3429000"/>
            <a:ext cx="7772400" cy="911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CB6A6-53F7-58A1-EF42-4BD4E13D67EB}"/>
              </a:ext>
            </a:extLst>
          </p:cNvPr>
          <p:cNvSpPr txBox="1"/>
          <p:nvPr/>
        </p:nvSpPr>
        <p:spPr>
          <a:xfrm>
            <a:off x="207818" y="4214430"/>
            <a:ext cx="61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the total cross-section is* </a:t>
            </a:r>
            <a:endParaRPr lang="en-US" dirty="0"/>
          </a:p>
        </p:txBody>
      </p:sp>
      <p:pic>
        <p:nvPicPr>
          <p:cNvPr id="12" name="Picture 11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F4134469-9EB7-8A62-F3D3-5971F1452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468" y="4563322"/>
            <a:ext cx="3670300" cy="1054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8994F3-FB04-673C-5FD6-30BC517E6F46}"/>
              </a:ext>
            </a:extLst>
          </p:cNvPr>
          <p:cNvSpPr txBox="1"/>
          <p:nvPr/>
        </p:nvSpPr>
        <p:spPr>
          <a:xfrm>
            <a:off x="290944" y="5851696"/>
            <a:ext cx="10979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CaslonPro"/>
              </a:rPr>
              <a:t>*T</a:t>
            </a:r>
            <a:r>
              <a:rPr lang="en-US" sz="1800" dirty="0">
                <a:effectLst/>
                <a:latin typeface="ACaslonPro"/>
              </a:rPr>
              <a:t>he orthogonality of the Legendre polynomials </a:t>
            </a:r>
          </a:p>
          <a:p>
            <a:r>
              <a:rPr lang="en-US" dirty="0">
                <a:latin typeface="ACaslonPro"/>
              </a:rPr>
              <a:t>  has been </a:t>
            </a:r>
            <a:r>
              <a:rPr lang="en-US" sz="1800" dirty="0">
                <a:effectLst/>
                <a:latin typeface="ACaslonPro"/>
              </a:rPr>
              <a:t>used to do the angular integration in</a:t>
            </a:r>
          </a:p>
          <a:p>
            <a:r>
              <a:rPr lang="en-US" dirty="0">
                <a:latin typeface="ACaslonPro"/>
              </a:rPr>
              <a:t>  the cross-section calculation</a:t>
            </a:r>
            <a:r>
              <a:rPr lang="en-US" sz="1800" dirty="0">
                <a:effectLst/>
                <a:latin typeface="ACaslonPro"/>
              </a:rPr>
              <a:t>. </a:t>
            </a:r>
            <a:endParaRPr lang="en-US" dirty="0"/>
          </a:p>
        </p:txBody>
      </p:sp>
      <p:pic>
        <p:nvPicPr>
          <p:cNvPr id="16" name="Picture 15" descr="A black text with a circle and a circle with a circle and a circle with a circle with a circle with a circle with a circle with a circle with a circle with a circle with a circle&#10;&#10;Description automatically generated">
            <a:extLst>
              <a:ext uri="{FF2B5EF4-FFF2-40B4-BE49-F238E27FC236}">
                <a16:creationId xmlns:a16="http://schemas.microsoft.com/office/drawing/2014/main" id="{B9BE497D-6751-908D-0BC2-658084741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1271" y="5724011"/>
            <a:ext cx="35560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0F7630-CBBB-1A8E-FEEB-79F287D5BC79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F138B-8166-03F0-47C3-5D083A474091}"/>
                  </a:ext>
                </a:extLst>
              </p:cNvPr>
              <p:cNvSpPr txBox="1"/>
              <p:nvPr/>
            </p:nvSpPr>
            <p:spPr>
              <a:xfrm>
                <a:off x="207818" y="1140897"/>
                <a:ext cx="75744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Determination of the </a:t>
                </a:r>
                <a:r>
                  <a:rPr lang="en-US" sz="2400" b="1" dirty="0">
                    <a:effectLst/>
                  </a:rPr>
                  <a:t>partial wave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</m:oMath>
                </a14:m>
                <a:r>
                  <a:rPr lang="en-US" sz="2400" b="1" dirty="0">
                    <a:effectLst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effectLst/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1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effectLst/>
                  </a:rPr>
                  <a:t>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F138B-8166-03F0-47C3-5D083A47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140897"/>
                <a:ext cx="7574446" cy="461665"/>
              </a:xfrm>
              <a:prstGeom prst="rect">
                <a:avLst/>
              </a:prstGeom>
              <a:blipFill>
                <a:blip r:embed="rId2"/>
                <a:stretch>
                  <a:fillRect l="-1340" t="-7895" r="-33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22AEB-486A-362B-3DA8-28DC9C8B56E8}"/>
                  </a:ext>
                </a:extLst>
              </p:cNvPr>
              <p:cNvSpPr txBox="1"/>
              <p:nvPr/>
            </p:nvSpPr>
            <p:spPr>
              <a:xfrm>
                <a:off x="207818" y="1727796"/>
                <a:ext cx="11421268" cy="3979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All that remains is to determine the partial wave amplitudes,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for the potential in question. This is accomplished by </a:t>
                </a:r>
              </a:p>
              <a:p>
                <a:r>
                  <a:rPr lang="en-US" dirty="0"/>
                  <a:t>solving the </a:t>
                </a:r>
                <a:r>
                  <a:rPr lang="en-US" dirty="0" err="1"/>
                  <a:t>Schrödinger</a:t>
                </a:r>
                <a:r>
                  <a:rPr lang="en-US" dirty="0"/>
                  <a:t> equation in the </a:t>
                </a:r>
                <a:r>
                  <a:rPr lang="en-US" i="1" dirty="0"/>
                  <a:t>interior </a:t>
                </a:r>
                <a:r>
                  <a:rPr lang="en-US" dirty="0"/>
                  <a:t>region (where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zero) and matching it to the exterior solution, </a:t>
                </a:r>
              </a:p>
              <a:p>
                <a:r>
                  <a:rPr lang="en-US" dirty="0"/>
                  <a:t>using the appropriate boundary conditions. The only problem is that as it stands our notation is hybrid: </a:t>
                </a:r>
              </a:p>
              <a:p>
                <a:endParaRPr lang="en-US" dirty="0"/>
              </a:p>
              <a:p>
                <a:r>
                  <a:rPr lang="en-US" dirty="0"/>
                  <a:t>We used </a:t>
                </a:r>
                <a:r>
                  <a:rPr lang="en-US" i="1" dirty="0"/>
                  <a:t>spherical </a:t>
                </a:r>
                <a:r>
                  <a:rPr lang="en-US" dirty="0"/>
                  <a:t>coordinates for the scattered wave: </a:t>
                </a:r>
              </a:p>
              <a:p>
                <a:endParaRPr lang="en-US" dirty="0"/>
              </a:p>
              <a:p>
                <a:r>
                  <a:rPr lang="en-US" dirty="0"/>
                  <a:t>but </a:t>
                </a:r>
                <a:r>
                  <a:rPr lang="en-US" i="1" dirty="0"/>
                  <a:t>cartesian </a:t>
                </a:r>
                <a:r>
                  <a:rPr lang="en-US" dirty="0"/>
                  <a:t>coordinates for the incident wave: </a:t>
                </a:r>
              </a:p>
              <a:p>
                <a:endParaRPr lang="en-US" dirty="0"/>
              </a:p>
              <a:p>
                <a:r>
                  <a:rPr lang="en-US" dirty="0"/>
                  <a:t>We need to rewrite the wave function in a more consistent notation. We observe that</a:t>
                </a:r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ACaslonPro"/>
                  </a:rPr>
                  <a:t> definitely satisfies 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sz="1800" dirty="0">
                    <a:effectLst/>
                    <a:latin typeface="ACaslonPro"/>
                  </a:rPr>
                  <a:t>We just argued that the </a:t>
                </a:r>
                <a:r>
                  <a:rPr lang="en-US" sz="1800" i="1" dirty="0">
                    <a:effectLst/>
                    <a:latin typeface="ACaslonPro"/>
                  </a:rPr>
                  <a:t>general </a:t>
                </a:r>
                <a:r>
                  <a:rPr lang="en-US" sz="1800" dirty="0">
                    <a:effectLst/>
                    <a:latin typeface="ACaslonPro"/>
                  </a:rPr>
                  <a:t>solution to 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can be written as</a:t>
                </a:r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B22AEB-486A-362B-3DA8-28DC9C8B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727796"/>
                <a:ext cx="11421268" cy="3979231"/>
              </a:xfrm>
              <a:prstGeom prst="rect">
                <a:avLst/>
              </a:prstGeom>
              <a:blipFill>
                <a:blip r:embed="rId3"/>
                <a:stretch>
                  <a:fillRect l="-444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83EC07-97E7-3947-2AE2-114FBB625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404" y="3297456"/>
            <a:ext cx="419100" cy="393700"/>
          </a:xfrm>
          <a:prstGeom prst="rect">
            <a:avLst/>
          </a:prstGeom>
        </p:spPr>
      </p:pic>
      <p:pic>
        <p:nvPicPr>
          <p:cNvPr id="8" name="Picture 7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0F2D4025-FC0C-C6ED-FC9B-7EF1A6EC8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337" y="2639365"/>
            <a:ext cx="889000" cy="647700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5CB4F97-2E03-7D65-7F24-B19F81B57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703" y="5319100"/>
            <a:ext cx="4429123" cy="725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EBDB0F-6FE2-0395-7B39-6F9FAC40FD4D}"/>
                  </a:ext>
                </a:extLst>
              </p:cNvPr>
              <p:cNvSpPr txBox="1"/>
              <p:nvPr/>
            </p:nvSpPr>
            <p:spPr>
              <a:xfrm>
                <a:off x="207818" y="6142753"/>
                <a:ext cx="6106159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Therefore, it must be possible to 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r>
                  <a:rPr lang="en-US" dirty="0"/>
                  <a:t> in the same way.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EBDB0F-6FE2-0395-7B39-6F9FAC40F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6142753"/>
                <a:ext cx="6106159" cy="378245"/>
              </a:xfrm>
              <a:prstGeom prst="rect">
                <a:avLst/>
              </a:prstGeom>
              <a:blipFill>
                <a:blip r:embed="rId7"/>
                <a:stretch>
                  <a:fillRect l="-830" t="-3226" r="-62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83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0F7630-CBBB-1A8E-FEEB-79F287D5BC79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3E9919-69F7-D04C-F4D5-55B7F0CA68A3}"/>
                  </a:ext>
                </a:extLst>
              </p:cNvPr>
              <p:cNvSpPr txBox="1"/>
              <p:nvPr/>
            </p:nvSpPr>
            <p:spPr>
              <a:xfrm>
                <a:off x="207818" y="1468519"/>
                <a:ext cx="11700164" cy="1763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Observations: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𝑘𝑧</m:t>
                        </m:r>
                      </m:sup>
                    </m:sSup>
                  </m:oMath>
                </a14:m>
                <a:r>
                  <a:rPr lang="en-US" dirty="0"/>
                  <a:t> is finite at the origin           No Neumann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) function allowed in the sum: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)→∞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/>
                  <a:t> has no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dependence           only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must be considered.</a:t>
                </a:r>
              </a:p>
              <a:p>
                <a:endParaRPr lang="en-US" sz="1800" dirty="0">
                  <a:effectLst/>
                  <a:latin typeface="ACaslonPro"/>
                </a:endParaRP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The resulting expansion of a plane wave in terms of spherical waves is known as 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Rayleigh’s formula 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3E9919-69F7-D04C-F4D5-55B7F0CA6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468519"/>
                <a:ext cx="11700164" cy="1763240"/>
              </a:xfrm>
              <a:prstGeom prst="rect">
                <a:avLst/>
              </a:prstGeom>
              <a:blipFill>
                <a:blip r:embed="rId2"/>
                <a:stretch>
                  <a:fillRect l="-434" t="-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E08EB784-6032-76B3-94CA-142CAEE7D084}"/>
              </a:ext>
            </a:extLst>
          </p:cNvPr>
          <p:cNvSpPr/>
          <p:nvPr/>
        </p:nvSpPr>
        <p:spPr>
          <a:xfrm>
            <a:off x="2999282" y="2028174"/>
            <a:ext cx="353291" cy="322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0E9080B-7405-9864-CB4C-5DD86AE3D512}"/>
              </a:ext>
            </a:extLst>
          </p:cNvPr>
          <p:cNvSpPr/>
          <p:nvPr/>
        </p:nvSpPr>
        <p:spPr>
          <a:xfrm>
            <a:off x="3844524" y="2350139"/>
            <a:ext cx="353291" cy="322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and white text&#10;&#10;Description automatically generated">
            <a:extLst>
              <a:ext uri="{FF2B5EF4-FFF2-40B4-BE49-F238E27FC236}">
                <a16:creationId xmlns:a16="http://schemas.microsoft.com/office/drawing/2014/main" id="{CE1119EF-7A6B-9F52-6CF1-5D08068D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861" y="985737"/>
            <a:ext cx="4763009" cy="822609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ADFA42-B98D-9D28-99E3-FA626049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147" y="3357775"/>
            <a:ext cx="4812723" cy="962545"/>
          </a:xfrm>
          <a:prstGeom prst="rect">
            <a:avLst/>
          </a:prstGeom>
        </p:spPr>
      </p:pic>
      <p:pic>
        <p:nvPicPr>
          <p:cNvPr id="11" name="Picture 10" descr="A black math equation&#10;&#10;Description automatically generated with medium confidence">
            <a:extLst>
              <a:ext uri="{FF2B5EF4-FFF2-40B4-BE49-F238E27FC236}">
                <a16:creationId xmlns:a16="http://schemas.microsoft.com/office/drawing/2014/main" id="{82113479-4D17-CDF6-9CBB-EF5D7F3D3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14" y="5045941"/>
            <a:ext cx="3233305" cy="1012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D9DDF-14A3-2FF9-2C31-EBAC0B913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206" y="5420654"/>
            <a:ext cx="945685" cy="18369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CA42A5B-46EC-7F3A-2494-98902D25ADD1}"/>
              </a:ext>
            </a:extLst>
          </p:cNvPr>
          <p:cNvSpPr/>
          <p:nvPr/>
        </p:nvSpPr>
        <p:spPr>
          <a:xfrm>
            <a:off x="5340816" y="5368716"/>
            <a:ext cx="353291" cy="322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87BF5DC-0F35-64FB-ABAF-14A62B274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0" y="5047260"/>
            <a:ext cx="4342245" cy="930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899B-C3B8-9A99-16D1-609082818C81}"/>
              </a:ext>
            </a:extLst>
          </p:cNvPr>
          <p:cNvSpPr txBox="1"/>
          <p:nvPr/>
        </p:nvSpPr>
        <p:spPr>
          <a:xfrm>
            <a:off x="289214" y="4493796"/>
            <a:ext cx="906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prove this relation, we need to use the orthogonality condition of Legendre polynomials </a:t>
            </a:r>
          </a:p>
        </p:txBody>
      </p:sp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2AF6A7F-6A35-604C-6403-85F0B5152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8902" y="5803361"/>
            <a:ext cx="2591244" cy="1012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8156FB-7F5C-54E6-9EEB-37623AC8C7C6}"/>
              </a:ext>
            </a:extLst>
          </p:cNvPr>
          <p:cNvSpPr txBox="1"/>
          <p:nvPr/>
        </p:nvSpPr>
        <p:spPr>
          <a:xfrm>
            <a:off x="289214" y="6125165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general, one has that</a:t>
            </a:r>
          </a:p>
        </p:txBody>
      </p:sp>
    </p:spTree>
    <p:extLst>
      <p:ext uri="{BB962C8B-B14F-4D97-AF65-F5344CB8AC3E}">
        <p14:creationId xmlns:p14="http://schemas.microsoft.com/office/powerpoint/2010/main" val="99059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0F7630-CBBB-1A8E-FEEB-79F287D5BC79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Proof of the Rayleigh’s formula</a:t>
            </a: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1FDC45-3137-7A27-5550-7EECBB705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095088"/>
            <a:ext cx="3776205" cy="706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B1711-FF84-200B-29A4-E5A31AD4CD09}"/>
                  </a:ext>
                </a:extLst>
              </p:cNvPr>
              <p:cNvSpPr txBox="1"/>
              <p:nvPr/>
            </p:nvSpPr>
            <p:spPr>
              <a:xfrm>
                <a:off x="207818" y="1871424"/>
                <a:ext cx="61202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spherical Bessel function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4B1711-FF84-200B-29A4-E5A31AD4C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871424"/>
                <a:ext cx="6120244" cy="369332"/>
              </a:xfrm>
              <a:prstGeom prst="rect">
                <a:avLst/>
              </a:prstGeom>
              <a:blipFill>
                <a:blip r:embed="rId3"/>
                <a:stretch>
                  <a:fillRect l="-8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F88A75-AB42-9045-E23F-716A90AE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859" y="1241763"/>
            <a:ext cx="1856507" cy="397163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EEB3F33-1EF2-2029-AB63-C584A5FC5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210" y="2356448"/>
            <a:ext cx="2715704" cy="408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F6E7C9-7B30-15D9-AE1C-E07B5ABF62D7}"/>
                  </a:ext>
                </a:extLst>
              </p:cNvPr>
              <p:cNvSpPr txBox="1"/>
              <p:nvPr/>
            </p:nvSpPr>
            <p:spPr>
              <a:xfrm>
                <a:off x="207818" y="2356448"/>
                <a:ext cx="9932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prove this relation, we multiply LHS and RHS by                                                     and we integrate over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F6E7C9-7B30-15D9-AE1C-E07B5ABF6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2356448"/>
                <a:ext cx="9932847" cy="369332"/>
              </a:xfrm>
              <a:prstGeom prst="rect">
                <a:avLst/>
              </a:prstGeom>
              <a:blipFill>
                <a:blip r:embed="rId6"/>
                <a:stretch>
                  <a:fillRect l="-51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57C47D-93E7-93E2-4D85-8E593CDFF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461" y="2826152"/>
            <a:ext cx="7772400" cy="749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CE9DD9-402A-3E92-2226-8AEF1734947E}"/>
              </a:ext>
            </a:extLst>
          </p:cNvPr>
          <p:cNvSpPr txBox="1"/>
          <p:nvPr/>
        </p:nvSpPr>
        <p:spPr>
          <a:xfrm>
            <a:off x="207818" y="3571999"/>
            <a:ext cx="788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orthonormality of Legendre polynomials, RHS of equation (1) reduces to</a:t>
            </a:r>
          </a:p>
        </p:txBody>
      </p:sp>
      <p:pic>
        <p:nvPicPr>
          <p:cNvPr id="15" name="Picture 1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6737B881-FC6E-CD1C-1367-DE7BAF29E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356" y="3993723"/>
            <a:ext cx="2565472" cy="1435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46469-E444-302A-E001-FE4D94D54752}"/>
                  </a:ext>
                </a:extLst>
              </p:cNvPr>
              <p:cNvSpPr txBox="1"/>
              <p:nvPr/>
            </p:nvSpPr>
            <p:spPr>
              <a:xfrm>
                <a:off x="206909" y="5550778"/>
                <a:ext cx="11325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Since we are interested in the limit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→ 0</m:t>
                    </m:r>
                  </m:oMath>
                </a14:m>
                <a:r>
                  <a:rPr lang="en-US" dirty="0"/>
                  <a:t>, we Taylor expand the spherical Bessel function (see extra notes in D2L)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46469-E444-302A-E001-FE4D94D54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9" y="5550778"/>
                <a:ext cx="11325183" cy="369332"/>
              </a:xfrm>
              <a:prstGeom prst="rect">
                <a:avLst/>
              </a:prstGeom>
              <a:blipFill>
                <a:blip r:embed="rId9"/>
                <a:stretch>
                  <a:fillRect l="-448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black numbers and a white background&#10;&#10;Description automatically generated">
            <a:extLst>
              <a:ext uri="{FF2B5EF4-FFF2-40B4-BE49-F238E27FC236}">
                <a16:creationId xmlns:a16="http://schemas.microsoft.com/office/drawing/2014/main" id="{EA6F2A82-6EC8-0353-D873-EAD4E718C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355" y="6074775"/>
            <a:ext cx="2565472" cy="468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34A2C6-E6FE-5AA0-3FB0-B1D4368DD576}"/>
              </a:ext>
            </a:extLst>
          </p:cNvPr>
          <p:cNvSpPr txBox="1"/>
          <p:nvPr/>
        </p:nvSpPr>
        <p:spPr>
          <a:xfrm>
            <a:off x="9543495" y="307397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417158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A96F83-D7B8-3FC7-881B-580E66403C86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Proof of the Rayleigh’s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AFA9B-1B8E-1A57-1314-DB45BCC7EF29}"/>
                  </a:ext>
                </a:extLst>
              </p:cNvPr>
              <p:cNvSpPr txBox="1"/>
              <p:nvPr/>
            </p:nvSpPr>
            <p:spPr>
              <a:xfrm>
                <a:off x="207818" y="1002397"/>
                <a:ext cx="117763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eliminate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dependence, we differentiate Eq. (1) 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times and we take the limit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These steps for the spherical Bessel part on the RHS of Eq. (1) give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AFA9B-1B8E-1A57-1314-DB45BCC7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" y="1002397"/>
                <a:ext cx="11776364" cy="646331"/>
              </a:xfrm>
              <a:prstGeom prst="rect">
                <a:avLst/>
              </a:prstGeom>
              <a:blipFill>
                <a:blip r:embed="rId2"/>
                <a:stretch>
                  <a:fillRect l="-43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35E0D-2910-B2DC-C8CB-B54E5F92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774" y="1638471"/>
            <a:ext cx="4956452" cy="814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EE83A-E1CE-6378-C750-8CB08855EE5F}"/>
              </a:ext>
            </a:extLst>
          </p:cNvPr>
          <p:cNvSpPr txBox="1"/>
          <p:nvPr/>
        </p:nvSpPr>
        <p:spPr>
          <a:xfrm>
            <a:off x="207818" y="2520913"/>
            <a:ext cx="1130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the LHS of Eq. (1) we implement the same procedure and obtain</a:t>
            </a:r>
          </a:p>
        </p:txBody>
      </p:sp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C01B113-FD6C-EEE6-C54C-4946BD402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773" y="2958672"/>
            <a:ext cx="4721317" cy="1534428"/>
          </a:xfrm>
          <a:prstGeom prst="rect">
            <a:avLst/>
          </a:prstGeom>
        </p:spPr>
      </p:pic>
      <p:pic>
        <p:nvPicPr>
          <p:cNvPr id="13" name="Picture 12" descr="A math problem with numbers and symbols&#10;&#10;Description automatically generated">
            <a:extLst>
              <a:ext uri="{FF2B5EF4-FFF2-40B4-BE49-F238E27FC236}">
                <a16:creationId xmlns:a16="http://schemas.microsoft.com/office/drawing/2014/main" id="{17FF5C19-8D67-86C3-5590-CD8F6372F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090" y="3879099"/>
            <a:ext cx="1128292" cy="585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6CBBCD-6084-68EF-24F4-15B4B3EB8CC4}"/>
              </a:ext>
            </a:extLst>
          </p:cNvPr>
          <p:cNvSpPr txBox="1"/>
          <p:nvPr/>
        </p:nvSpPr>
        <p:spPr>
          <a:xfrm>
            <a:off x="207818" y="4561527"/>
            <a:ext cx="6121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for the last integral we used the following result 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D91A85-AABB-BBB5-82A6-C0CC394AC6CE}"/>
              </a:ext>
            </a:extLst>
          </p:cNvPr>
          <p:cNvGrpSpPr/>
          <p:nvPr/>
        </p:nvGrpSpPr>
        <p:grpSpPr>
          <a:xfrm>
            <a:off x="3910145" y="4999286"/>
            <a:ext cx="3110946" cy="855275"/>
            <a:chOff x="2650661" y="5613983"/>
            <a:chExt cx="3110946" cy="855275"/>
          </a:xfrm>
        </p:grpSpPr>
        <p:pic>
          <p:nvPicPr>
            <p:cNvPr id="19" name="Picture 18" descr="A math equation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4F215E0E-C032-70D5-233E-429CE764B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0661" y="5613983"/>
              <a:ext cx="3110946" cy="8552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B379110-5627-0311-E333-77D3229EB15F}"/>
                    </a:ext>
                  </a:extLst>
                </p:cNvPr>
                <p:cNvSpPr txBox="1"/>
                <p:nvPr/>
              </p:nvSpPr>
              <p:spPr>
                <a:xfrm>
                  <a:off x="3112030" y="5753656"/>
                  <a:ext cx="27721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B379110-5627-0311-E333-77D3229EB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30" y="5753656"/>
                  <a:ext cx="277215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E716A3-4DBA-D884-EBE4-288603566F8E}"/>
                  </a:ext>
                </a:extLst>
              </p:cNvPr>
              <p:cNvSpPr txBox="1"/>
              <p:nvPr/>
            </p:nvSpPr>
            <p:spPr>
              <a:xfrm>
                <a:off x="7928400" y="3987355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E716A3-4DBA-D884-EBE4-288603566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400" y="3987355"/>
                <a:ext cx="4106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3F9DF64-3A83-5526-8AA8-4E2FFE59E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4554" y="6040881"/>
            <a:ext cx="1957456" cy="4435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777CD3-D57B-DA9B-34E7-EEA8E8532315}"/>
              </a:ext>
            </a:extLst>
          </p:cNvPr>
          <p:cNvSpPr txBox="1"/>
          <p:nvPr/>
        </p:nvSpPr>
        <p:spPr>
          <a:xfrm>
            <a:off x="207818" y="6077996"/>
            <a:ext cx="231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leads to our result</a:t>
            </a:r>
          </a:p>
        </p:txBody>
      </p:sp>
    </p:spTree>
    <p:extLst>
      <p:ext uri="{BB962C8B-B14F-4D97-AF65-F5344CB8AC3E}">
        <p14:creationId xmlns:p14="http://schemas.microsoft.com/office/powerpoint/2010/main" val="3590384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BC7E58-1722-A4AA-8E51-C97F52626DB9}"/>
              </a:ext>
            </a:extLst>
          </p:cNvPr>
          <p:cNvSpPr txBox="1">
            <a:spLocks/>
          </p:cNvSpPr>
          <p:nvPr/>
        </p:nvSpPr>
        <p:spPr>
          <a:xfrm>
            <a:off x="20781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Partial wave analysis formalism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36079-587F-6597-D05A-CE92C1371794}"/>
              </a:ext>
            </a:extLst>
          </p:cNvPr>
          <p:cNvSpPr txBox="1"/>
          <p:nvPr/>
        </p:nvSpPr>
        <p:spPr>
          <a:xfrm>
            <a:off x="207818" y="1119456"/>
            <a:ext cx="11776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Using this, the wave function in the exterior region can be expressed entirely in terms of </a:t>
            </a:r>
            <a:r>
              <a:rPr lang="en-US" sz="1800" i="1" dirty="0">
                <a:effectLst/>
                <a:latin typeface="ACaslonPro"/>
              </a:rPr>
              <a:t>r </a:t>
            </a:r>
            <a:r>
              <a:rPr lang="en-US" sz="1800" dirty="0">
                <a:effectLst/>
                <a:latin typeface="ACaslonPro"/>
              </a:rPr>
              <a:t>and </a:t>
            </a:r>
            <a:r>
              <a:rPr lang="el-GR" sz="1800" dirty="0">
                <a:effectLst/>
                <a:latin typeface="Tahoma" panose="020B0604030504040204" pitchFamily="34" charset="0"/>
              </a:rPr>
              <a:t>θ</a:t>
            </a:r>
            <a:r>
              <a:rPr lang="el-GR" sz="1800" dirty="0">
                <a:effectLst/>
                <a:latin typeface="ACaslonPro"/>
              </a:rPr>
              <a:t>: </a:t>
            </a:r>
            <a:endParaRPr lang="el-GR" dirty="0"/>
          </a:p>
        </p:txBody>
      </p:sp>
      <p:pic>
        <p:nvPicPr>
          <p:cNvPr id="9" name="Picture 8" descr="A diagram of a circle with text&#10;&#10;Description automatically generated">
            <a:extLst>
              <a:ext uri="{FF2B5EF4-FFF2-40B4-BE49-F238E27FC236}">
                <a16:creationId xmlns:a16="http://schemas.microsoft.com/office/drawing/2014/main" id="{9E73ECD2-15F9-04E4-67A3-68AC98FA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641" y="123709"/>
            <a:ext cx="2283554" cy="1626060"/>
          </a:xfrm>
          <a:prstGeom prst="rect">
            <a:avLst/>
          </a:prstGeom>
        </p:spPr>
      </p:pic>
      <p:pic>
        <p:nvPicPr>
          <p:cNvPr id="11" name="Picture 10" descr="A close up of a math equation&#10;&#10;Description automatically generated with medium confidence">
            <a:extLst>
              <a:ext uri="{FF2B5EF4-FFF2-40B4-BE49-F238E27FC236}">
                <a16:creationId xmlns:a16="http://schemas.microsoft.com/office/drawing/2014/main" id="{BB9A783E-BFD5-3211-70FE-E520FB05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8" y="1707213"/>
            <a:ext cx="5429989" cy="777322"/>
          </a:xfrm>
          <a:prstGeom prst="rect">
            <a:avLst/>
          </a:prstGeom>
        </p:spPr>
      </p:pic>
      <p:pic>
        <p:nvPicPr>
          <p:cNvPr id="13" name="Picture 12" descr="A close up of a text&#10;&#10;Description automatically generated">
            <a:extLst>
              <a:ext uri="{FF2B5EF4-FFF2-40B4-BE49-F238E27FC236}">
                <a16:creationId xmlns:a16="http://schemas.microsoft.com/office/drawing/2014/main" id="{8318961E-66D1-2409-83D8-678C88121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826" y="1696501"/>
            <a:ext cx="5917683" cy="77732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D0A3C82-29F8-A1D9-E810-2DC5111719E4}"/>
              </a:ext>
            </a:extLst>
          </p:cNvPr>
          <p:cNvSpPr/>
          <p:nvPr/>
        </p:nvSpPr>
        <p:spPr>
          <a:xfrm>
            <a:off x="5619565" y="1884330"/>
            <a:ext cx="399496" cy="3906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C3F1E-26C4-4B1A-8327-8D8C9BA291D8}"/>
              </a:ext>
            </a:extLst>
          </p:cNvPr>
          <p:cNvSpPr txBox="1"/>
          <p:nvPr/>
        </p:nvSpPr>
        <p:spPr>
          <a:xfrm>
            <a:off x="207818" y="2670491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Example: </a:t>
            </a:r>
            <a:r>
              <a:rPr lang="en-US" sz="1800" b="1" dirty="0">
                <a:effectLst/>
                <a:highlight>
                  <a:srgbClr val="FFFF00"/>
                </a:highlight>
                <a:latin typeface="ACaslonPro"/>
              </a:rPr>
              <a:t>Quantum hard-sphere scattering.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7" name="Picture 16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A4429214-DE04-AD82-96B2-A2755E7D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25" y="2847608"/>
            <a:ext cx="2472184" cy="7834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7796E-9A07-F57B-6FB3-D23C2E1B9135}"/>
              </a:ext>
            </a:extLst>
          </p:cNvPr>
          <p:cNvSpPr txBox="1"/>
          <p:nvPr/>
        </p:nvSpPr>
        <p:spPr>
          <a:xfrm>
            <a:off x="207818" y="3081084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assume the following potential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3DE19-3323-79B0-FEF9-D0A927B3E562}"/>
              </a:ext>
            </a:extLst>
          </p:cNvPr>
          <p:cNvSpPr txBox="1"/>
          <p:nvPr/>
        </p:nvSpPr>
        <p:spPr>
          <a:xfrm>
            <a:off x="207818" y="3725218"/>
            <a:ext cx="698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boundary condition on the wave function is                              . That is</a:t>
            </a:r>
          </a:p>
        </p:txBody>
      </p:sp>
      <p:pic>
        <p:nvPicPr>
          <p:cNvPr id="23" name="Picture 22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429508C9-D8B2-464B-BEAF-33984AF58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7876" y="3754623"/>
            <a:ext cx="1443022" cy="330693"/>
          </a:xfrm>
          <a:prstGeom prst="rect">
            <a:avLst/>
          </a:prstGeom>
        </p:spPr>
      </p:pic>
      <p:pic>
        <p:nvPicPr>
          <p:cNvPr id="25" name="Picture 2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02B4924-AECF-91BC-3C31-37729D477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003" y="4158911"/>
            <a:ext cx="5697984" cy="8309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E94CEC-6B27-F35C-F4E9-44602213C96A}"/>
              </a:ext>
            </a:extLst>
          </p:cNvPr>
          <p:cNvSpPr txBox="1"/>
          <p:nvPr/>
        </p:nvSpPr>
        <p:spPr>
          <a:xfrm>
            <a:off x="185679" y="5255689"/>
            <a:ext cx="9952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for all </a:t>
            </a:r>
            <a:r>
              <a:rPr lang="el-GR" sz="1800" dirty="0">
                <a:effectLst/>
                <a:latin typeface="Tahoma" panose="020B0604030504040204" pitchFamily="34" charset="0"/>
              </a:rPr>
              <a:t>θ</a:t>
            </a:r>
            <a:r>
              <a:rPr lang="en-US" sz="1800" dirty="0">
                <a:effectLst/>
                <a:latin typeface="ACaslonPro"/>
              </a:rPr>
              <a:t>. Applying orthogonality to the previous equation, </a:t>
            </a:r>
            <a:r>
              <a:rPr lang="en-US" dirty="0">
                <a:latin typeface="ACaslonPro"/>
              </a:rPr>
              <a:t>we find that</a:t>
            </a:r>
            <a:r>
              <a:rPr lang="en-US" sz="1800" dirty="0">
                <a:effectLst/>
                <a:latin typeface="ACaslonPro"/>
              </a:rPr>
              <a:t> </a:t>
            </a:r>
            <a:endParaRPr lang="en-US" dirty="0"/>
          </a:p>
        </p:txBody>
      </p:sp>
      <p:pic>
        <p:nvPicPr>
          <p:cNvPr id="29" name="Picture 2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BAC6FE3-E8EA-F1EF-EFE4-DD2F63454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876" y="5846912"/>
            <a:ext cx="1827333" cy="7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D7B3-CA9D-04BA-969A-46A22947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150922"/>
            <a:ext cx="9419208" cy="710212"/>
          </a:xfrm>
        </p:spPr>
        <p:txBody>
          <a:bodyPr>
            <a:normAutofit/>
          </a:bodyPr>
          <a:lstStyle/>
          <a:p>
            <a:r>
              <a:rPr lang="en-US" sz="3200" dirty="0"/>
              <a:t>Example: </a:t>
            </a:r>
            <a:r>
              <a:rPr lang="en-US" sz="3200" b="1" dirty="0">
                <a:effectLst/>
                <a:latin typeface="ACaslonPro"/>
              </a:rPr>
              <a:t>Quantum hard-sphere scattering cont’d 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317AE-19BA-3032-91DB-1EC63548B243}"/>
              </a:ext>
            </a:extLst>
          </p:cNvPr>
          <p:cNvSpPr txBox="1"/>
          <p:nvPr/>
        </p:nvSpPr>
        <p:spPr>
          <a:xfrm>
            <a:off x="337351" y="861134"/>
            <a:ext cx="520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we can calculate the exact cross section 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74F92A0-1A95-EDC8-EB0B-2522256B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49" y="1390301"/>
            <a:ext cx="3438186" cy="888722"/>
          </a:xfrm>
          <a:prstGeom prst="rect">
            <a:avLst/>
          </a:prstGeom>
        </p:spPr>
      </p:pic>
      <p:pic>
        <p:nvPicPr>
          <p:cNvPr id="6" name="Picture 5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42482654-CD62-6AB4-ADCA-C5591F59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38" y="1462994"/>
            <a:ext cx="2841353" cy="81602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7286C72-C7E3-3641-2865-F86F91D6C75E}"/>
              </a:ext>
            </a:extLst>
          </p:cNvPr>
          <p:cNvSpPr/>
          <p:nvPr/>
        </p:nvSpPr>
        <p:spPr>
          <a:xfrm>
            <a:off x="4273966" y="1708876"/>
            <a:ext cx="258718" cy="2673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11CB4-B34D-2B7D-F4EC-ACC182110DCD}"/>
                  </a:ext>
                </a:extLst>
              </p:cNvPr>
              <p:cNvSpPr txBox="1"/>
              <p:nvPr/>
            </p:nvSpPr>
            <p:spPr>
              <a:xfrm>
                <a:off x="278383" y="2434267"/>
                <a:ext cx="112004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That’s the </a:t>
                </a:r>
                <a:r>
                  <a:rPr lang="en-US" sz="1800" i="1" dirty="0">
                    <a:effectLst/>
                    <a:latin typeface="ACaslonPro"/>
                  </a:rPr>
                  <a:t>exact </a:t>
                </a:r>
                <a:r>
                  <a:rPr lang="en-US" sz="1800" dirty="0">
                    <a:effectLst/>
                    <a:latin typeface="ACaslonPro"/>
                  </a:rPr>
                  <a:t>answer, but it’s not terribly illuminating, so 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let’s consider the limiting case of </a:t>
                </a:r>
                <a:r>
                  <a:rPr lang="en-US" sz="1800" i="1" dirty="0">
                    <a:effectLst/>
                    <a:highlight>
                      <a:srgbClr val="FFFF00"/>
                    </a:highlight>
                    <a:latin typeface="ACaslonPro"/>
                  </a:rPr>
                  <a:t>low- energy scattering</a:t>
                </a:r>
                <a:r>
                  <a:rPr lang="en-US" sz="1800" dirty="0">
                    <a:effectLst/>
                    <a:latin typeface="ACaslonPro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&lt;&lt;1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. Since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this amounts to saying that the wavelength is much greater than the radius of the sphere.) </a:t>
                </a:r>
              </a:p>
              <a:p>
                <a:endParaRPr lang="en-US" dirty="0"/>
              </a:p>
              <a:p>
                <a:r>
                  <a:rPr lang="en-US" dirty="0"/>
                  <a:t>Looking at the Tab for the first few Bessel functions we 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small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Therefore,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11CB4-B34D-2B7D-F4EC-ACC182110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83" y="2434267"/>
                <a:ext cx="11200443" cy="1200329"/>
              </a:xfrm>
              <a:prstGeom prst="rect">
                <a:avLst/>
              </a:prstGeom>
              <a:blipFill>
                <a:blip r:embed="rId4"/>
                <a:stretch>
                  <a:fillRect l="-567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5C35250-48F6-AC67-C32D-025E6DF8C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51" y="3674345"/>
            <a:ext cx="5492598" cy="2497687"/>
          </a:xfrm>
          <a:prstGeom prst="rect">
            <a:avLst/>
          </a:prstGeom>
        </p:spPr>
      </p:pic>
      <p:pic>
        <p:nvPicPr>
          <p:cNvPr id="13" name="Picture 1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780C95C-3C29-23E0-D6F4-54ED53291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531" y="4056338"/>
            <a:ext cx="5206875" cy="1393605"/>
          </a:xfrm>
          <a:prstGeom prst="rect">
            <a:avLst/>
          </a:prstGeom>
        </p:spPr>
      </p:pic>
      <p:pic>
        <p:nvPicPr>
          <p:cNvPr id="15" name="Picture 14" descr="A math symbols with numbers&#10;&#10;Description automatically generated with medium confidence">
            <a:extLst>
              <a:ext uri="{FF2B5EF4-FFF2-40B4-BE49-F238E27FC236}">
                <a16:creationId xmlns:a16="http://schemas.microsoft.com/office/drawing/2014/main" id="{A1735F23-9C5C-6606-FE08-1BEEEE904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800" y="5907198"/>
            <a:ext cx="3344416" cy="715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667EF1-D545-B229-06A0-DDD1D51D113A}"/>
              </a:ext>
            </a:extLst>
          </p:cNvPr>
          <p:cNvSpPr txBox="1"/>
          <p:nvPr/>
        </p:nvSpPr>
        <p:spPr>
          <a:xfrm>
            <a:off x="6377342" y="548638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hence</a:t>
            </a:r>
          </a:p>
        </p:txBody>
      </p:sp>
    </p:spTree>
    <p:extLst>
      <p:ext uri="{BB962C8B-B14F-4D97-AF65-F5344CB8AC3E}">
        <p14:creationId xmlns:p14="http://schemas.microsoft.com/office/powerpoint/2010/main" val="403616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C5D02-4045-E958-B1BA-F79E08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347F8-3AFC-2E9C-0659-7516EB8E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Rutherford formula</a:t>
            </a:r>
          </a:p>
          <a:p>
            <a:r>
              <a:rPr lang="en-US" dirty="0"/>
              <a:t>Quantum scattering</a:t>
            </a:r>
          </a:p>
          <a:p>
            <a:r>
              <a:rPr lang="en-US" dirty="0"/>
              <a:t>Partial wave formalism</a:t>
            </a:r>
          </a:p>
        </p:txBody>
      </p:sp>
    </p:spTree>
    <p:extLst>
      <p:ext uri="{BB962C8B-B14F-4D97-AF65-F5344CB8AC3E}">
        <p14:creationId xmlns:p14="http://schemas.microsoft.com/office/powerpoint/2010/main" val="339927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67A1E9-F5A0-98E8-D153-E92B7677A15A}"/>
              </a:ext>
            </a:extLst>
          </p:cNvPr>
          <p:cNvSpPr txBox="1">
            <a:spLocks/>
          </p:cNvSpPr>
          <p:nvPr/>
        </p:nvSpPr>
        <p:spPr>
          <a:xfrm>
            <a:off x="337351" y="150922"/>
            <a:ext cx="9419208" cy="710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Example: </a:t>
            </a:r>
            <a:r>
              <a:rPr lang="en-US" sz="3200" b="1">
                <a:latin typeface="ACaslonPro"/>
              </a:rPr>
              <a:t>Quantum hard-sphere scattering cont’d 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0280E6-B40E-0C63-4F4C-215D6DEF782F}"/>
                  </a:ext>
                </a:extLst>
              </p:cNvPr>
              <p:cNvSpPr txBox="1"/>
              <p:nvPr/>
            </p:nvSpPr>
            <p:spPr>
              <a:xfrm>
                <a:off x="337351" y="861134"/>
                <a:ext cx="1172740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But we’re assuming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&lt;&lt;1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so the higher powers are negligible—in the low-energy approximation the scattering is dominated by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term. (This means that the differential cross-section is independent of </a:t>
                </a:r>
                <a:r>
                  <a:rPr lang="el-GR" dirty="0"/>
                  <a:t>θ, </a:t>
                </a:r>
                <a:r>
                  <a:rPr lang="en-US" dirty="0"/>
                  <a:t>just as it was in the classical case.) Evidently 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0280E6-B40E-0C63-4F4C-215D6DEF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51" y="861134"/>
                <a:ext cx="11727402" cy="923330"/>
              </a:xfrm>
              <a:prstGeom prst="rect">
                <a:avLst/>
              </a:prstGeom>
              <a:blipFill>
                <a:blip r:embed="rId2"/>
                <a:stretch>
                  <a:fillRect l="-43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number and symbol on a white background&#10;&#10;Description automatically generated">
            <a:extLst>
              <a:ext uri="{FF2B5EF4-FFF2-40B4-BE49-F238E27FC236}">
                <a16:creationId xmlns:a16="http://schemas.microsoft.com/office/drawing/2014/main" id="{B8BF4239-849A-E584-7275-DB6D1164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55" y="1784464"/>
            <a:ext cx="16764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9F742-BE75-EFD4-AFD6-7E972E81B364}"/>
              </a:ext>
            </a:extLst>
          </p:cNvPr>
          <p:cNvSpPr txBox="1"/>
          <p:nvPr/>
        </p:nvSpPr>
        <p:spPr>
          <a:xfrm>
            <a:off x="337351" y="2401345"/>
            <a:ext cx="11567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for low energy hard-sphere scattering.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Surprisingly, the scattering cross-section is </a:t>
            </a:r>
            <a:r>
              <a:rPr lang="en-US" sz="1800" i="1" dirty="0">
                <a:effectLst/>
                <a:latin typeface="ACaslonPro"/>
              </a:rPr>
              <a:t>four times </a:t>
            </a:r>
            <a:r>
              <a:rPr lang="en-US" sz="1800" dirty="0">
                <a:effectLst/>
                <a:latin typeface="ACaslonPro"/>
              </a:rPr>
              <a:t>the geometrical cross-section—in fact, </a:t>
            </a:r>
            <a:r>
              <a:rPr lang="el-GR" sz="1800" dirty="0">
                <a:effectLst/>
                <a:latin typeface="Tahoma" panose="020B0604030504040204" pitchFamily="34" charset="0"/>
              </a:rPr>
              <a:t>σ </a:t>
            </a:r>
            <a:r>
              <a:rPr lang="en-US" sz="1800" dirty="0">
                <a:effectLst/>
                <a:latin typeface="ACaslonPro"/>
              </a:rPr>
              <a:t>is the </a:t>
            </a:r>
            <a:r>
              <a:rPr lang="en-US" sz="1800" i="1" dirty="0">
                <a:effectLst/>
                <a:latin typeface="ACaslonPro"/>
              </a:rPr>
              <a:t>total surface area of the sphere</a:t>
            </a:r>
            <a:r>
              <a:rPr lang="en-US" sz="1800" dirty="0">
                <a:effectLst/>
                <a:latin typeface="ACaslonPro"/>
              </a:rPr>
              <a:t>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This “larger effective size” is characteristic of long-wavelength scattering (it would be true in optics, as well); in a sense, these waves “feel” their way around the whole sphere, whereas classical </a:t>
            </a:r>
            <a:r>
              <a:rPr lang="en-US" sz="1800" i="1" dirty="0">
                <a:effectLst/>
                <a:latin typeface="ACaslonPro"/>
              </a:rPr>
              <a:t>particles </a:t>
            </a:r>
            <a:r>
              <a:rPr lang="en-US" sz="1800" dirty="0">
                <a:effectLst/>
                <a:latin typeface="ACaslonPro"/>
              </a:rPr>
              <a:t>only see the head-on cross-section</a:t>
            </a:r>
            <a:endParaRPr lang="en-US" dirty="0"/>
          </a:p>
        </p:txBody>
      </p:sp>
      <p:pic>
        <p:nvPicPr>
          <p:cNvPr id="11" name="Picture 10" descr="A close-up of a number&#10;&#10;Description automatically generated">
            <a:extLst>
              <a:ext uri="{FF2B5EF4-FFF2-40B4-BE49-F238E27FC236}">
                <a16:creationId xmlns:a16="http://schemas.microsoft.com/office/drawing/2014/main" id="{8A2BF8FB-2D6A-C360-FAA8-DF5A3C9F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089" y="4566951"/>
            <a:ext cx="3073313" cy="71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2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circle with white lines and black text&#10;&#10;Description automatically generated">
            <a:extLst>
              <a:ext uri="{FF2B5EF4-FFF2-40B4-BE49-F238E27FC236}">
                <a16:creationId xmlns:a16="http://schemas.microsoft.com/office/drawing/2014/main" id="{976EDE6B-18AE-73C5-5BDF-FE9635DA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113690"/>
            <a:ext cx="5024098" cy="41743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2DFBB7-E523-017F-3D5E-4D7FC6FC200C}"/>
              </a:ext>
            </a:extLst>
          </p:cNvPr>
          <p:cNvSpPr txBox="1">
            <a:spLocks/>
          </p:cNvSpPr>
          <p:nvPr/>
        </p:nvSpPr>
        <p:spPr>
          <a:xfrm>
            <a:off x="27709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Re: Scattering theory - Rutherford formula</a:t>
            </a:r>
          </a:p>
        </p:txBody>
      </p:sp>
      <p:pic>
        <p:nvPicPr>
          <p:cNvPr id="7" name="Picture 6" descr="A math problem with numbers&#10;&#10;Description automatically generated">
            <a:extLst>
              <a:ext uri="{FF2B5EF4-FFF2-40B4-BE49-F238E27FC236}">
                <a16:creationId xmlns:a16="http://schemas.microsoft.com/office/drawing/2014/main" id="{80760000-8CA7-54F8-24D1-B1B46773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36" y="1226089"/>
            <a:ext cx="6601987" cy="877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1683E-C4C5-2293-BF26-AA46DE83D167}"/>
              </a:ext>
            </a:extLst>
          </p:cNvPr>
          <p:cNvSpPr txBox="1"/>
          <p:nvPr/>
        </p:nvSpPr>
        <p:spPr>
          <a:xfrm>
            <a:off x="218506" y="5475177"/>
            <a:ext cx="11754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a cloud chamber, a 5.3 MeV alpha particle track from a lead-210 pin source near point 1 undergoes Rutherford scattering near point 2, deflecting by an angle of about 30°. It scatters once again near point 3 and finally comes to rest in the gas. The target nucleus in the chamber gas could have been a nitrogen, oxygen, carbon, or hydrogen nucleus. It received enough kinetic energy in the elastic collision to cause a short visible recoiling track near point 2. (The scale is in centimeters.)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B8EFB5-0CF3-873D-8E8E-C2FC04EB8E2E}"/>
                  </a:ext>
                </a:extLst>
              </p:cNvPr>
              <p:cNvSpPr txBox="1"/>
              <p:nvPr/>
            </p:nvSpPr>
            <p:spPr>
              <a:xfrm>
                <a:off x="5444836" y="3229567"/>
                <a:ext cx="609946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CaslonPro"/>
                  </a:rPr>
                  <a:t>(*) See the extra notes in D2L for the derivation of this formula. </a:t>
                </a:r>
              </a:p>
              <a:p>
                <a:r>
                  <a:rPr lang="en-US" dirty="0">
                    <a:latin typeface="ACaslonPro"/>
                  </a:rPr>
                  <a:t>T</a:t>
                </a:r>
                <a:r>
                  <a:rPr lang="en-US" sz="1800" dirty="0">
                    <a:effectLst/>
                    <a:latin typeface="ACaslonPro"/>
                  </a:rPr>
                  <a:t>he total cross-section for Rutherford scattering is </a:t>
                </a:r>
                <a:r>
                  <a:rPr lang="en-US" sz="1800" i="1" dirty="0">
                    <a:effectLst/>
                    <a:latin typeface="ACaslonPro"/>
                  </a:rPr>
                  <a:t>infinite! </a:t>
                </a:r>
                <a:endParaRPr lang="en-US" i="1" dirty="0">
                  <a:latin typeface="ACaslonPro"/>
                </a:endParaRPr>
              </a:p>
              <a:p>
                <a:r>
                  <a:rPr lang="en-US" dirty="0">
                    <a:latin typeface="ACaslonPro"/>
                  </a:rPr>
                  <a:t>In fact, n</a:t>
                </a:r>
                <a:r>
                  <a:rPr lang="en-US" sz="1800" dirty="0">
                    <a:effectLst/>
                    <a:latin typeface="ACaslonPro"/>
                  </a:rPr>
                  <a:t>ear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sz="1800" i="1" dirty="0">
                    <a:effectLst/>
                    <a:latin typeface="ACaslonPro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i="1" dirty="0">
                    <a:effectLst/>
                    <a:latin typeface="ACaslonPro"/>
                  </a:rPr>
                  <a:t> </a:t>
                </a:r>
                <a:r>
                  <a:rPr lang="en-US" sz="1800" dirty="0">
                    <a:effectLst/>
                    <a:latin typeface="ACaslonPro"/>
                  </a:rPr>
                  <a:t>we can use</a:t>
                </a:r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B8EFB5-0CF3-873D-8E8E-C2FC04EB8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36" y="3229567"/>
                <a:ext cx="6099462" cy="923330"/>
              </a:xfrm>
              <a:prstGeom prst="rect">
                <a:avLst/>
              </a:prstGeom>
              <a:blipFill>
                <a:blip r:embed="rId4"/>
                <a:stretch>
                  <a:fillRect l="-830" t="-2740" r="-1037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7337DF-451A-70B9-8B11-EF9E79426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357" y="2291204"/>
            <a:ext cx="3465945" cy="79738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7D38660-9A28-071F-157F-BB265D608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891" y="4225394"/>
            <a:ext cx="2744933" cy="355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932100-D221-66DB-5868-5B51B696C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023" y="4856246"/>
            <a:ext cx="3401868" cy="394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749764-C7D7-B6FA-C7A8-3A9548261913}"/>
                  </a:ext>
                </a:extLst>
              </p:cNvPr>
              <p:cNvSpPr txBox="1"/>
              <p:nvPr/>
            </p:nvSpPr>
            <p:spPr>
              <a:xfrm>
                <a:off x="5688080" y="4843233"/>
                <a:ext cx="63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749764-C7D7-B6FA-C7A8-3A9548261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080" y="4843233"/>
                <a:ext cx="6359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3376A93-B412-FB66-589C-1293E41CCF23}"/>
              </a:ext>
            </a:extLst>
          </p:cNvPr>
          <p:cNvSpPr txBox="1"/>
          <p:nvPr/>
        </p:nvSpPr>
        <p:spPr>
          <a:xfrm>
            <a:off x="8435487" y="426273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FC729D-AAA4-C712-93DA-B0254D099056}"/>
              </a:ext>
            </a:extLst>
          </p:cNvPr>
          <p:cNvSpPr txBox="1"/>
          <p:nvPr/>
        </p:nvSpPr>
        <p:spPr>
          <a:xfrm>
            <a:off x="10373302" y="2505228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(*)</a:t>
            </a:r>
          </a:p>
        </p:txBody>
      </p:sp>
    </p:spTree>
    <p:extLst>
      <p:ext uri="{BB962C8B-B14F-4D97-AF65-F5344CB8AC3E}">
        <p14:creationId xmlns:p14="http://schemas.microsoft.com/office/powerpoint/2010/main" val="428443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6062-569C-5BBC-7487-FB71ED3A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54" y="0"/>
            <a:ext cx="10515600" cy="1325563"/>
          </a:xfrm>
        </p:spPr>
        <p:txBody>
          <a:bodyPr/>
          <a:lstStyle/>
          <a:p>
            <a:r>
              <a:rPr lang="en-US" b="1" dirty="0"/>
              <a:t>Quantum Scattering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524A3-F8B9-5C71-9F79-565725EB477E}"/>
              </a:ext>
            </a:extLst>
          </p:cNvPr>
          <p:cNvSpPr txBox="1"/>
          <p:nvPr/>
        </p:nvSpPr>
        <p:spPr>
          <a:xfrm>
            <a:off x="204353" y="1110780"/>
            <a:ext cx="8929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In the quantum theory of scattering, we imagine an incident plane wave,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1DDC3-03E2-A398-E05F-3A98D09B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859" y="1576134"/>
            <a:ext cx="18669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CCCAC-8D1C-D90C-0CBD-4CF4848E36B2}"/>
              </a:ext>
            </a:extLst>
          </p:cNvPr>
          <p:cNvSpPr txBox="1"/>
          <p:nvPr/>
        </p:nvSpPr>
        <p:spPr>
          <a:xfrm>
            <a:off x="204353" y="2067011"/>
            <a:ext cx="10203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traveling in the </a:t>
            </a:r>
            <a:r>
              <a:rPr lang="en-US" sz="1800" i="1" dirty="0">
                <a:effectLst/>
                <a:latin typeface="ACaslonPro"/>
              </a:rPr>
              <a:t>z </a:t>
            </a:r>
            <a:r>
              <a:rPr lang="en-US" sz="1800" dirty="0">
                <a:effectLst/>
                <a:latin typeface="ACaslonPro"/>
              </a:rPr>
              <a:t>direction, which encounters a scattering potential, producing an outgoing </a:t>
            </a:r>
            <a:r>
              <a:rPr lang="en-US" sz="1800" i="1" dirty="0">
                <a:effectLst/>
                <a:latin typeface="ACaslonPro"/>
              </a:rPr>
              <a:t>spherical </a:t>
            </a:r>
            <a:r>
              <a:rPr lang="en-US" sz="1800" dirty="0">
                <a:effectLst/>
                <a:latin typeface="ACaslonPro"/>
              </a:rPr>
              <a:t>wave. </a:t>
            </a:r>
          </a:p>
          <a:p>
            <a:r>
              <a:rPr lang="en-US" sz="1800" dirty="0">
                <a:effectLst/>
                <a:latin typeface="ACaslonPro"/>
              </a:rPr>
              <a:t>That is, we look for solutions to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of the generic form </a:t>
            </a:r>
            <a:r>
              <a:rPr lang="en-US" dirty="0"/>
              <a:t> </a:t>
            </a:r>
          </a:p>
        </p:txBody>
      </p:sp>
      <p:pic>
        <p:nvPicPr>
          <p:cNvPr id="9" name="Picture 8" descr="A diagram of a target&#10;&#10;Description automatically generated">
            <a:extLst>
              <a:ext uri="{FF2B5EF4-FFF2-40B4-BE49-F238E27FC236}">
                <a16:creationId xmlns:a16="http://schemas.microsoft.com/office/drawing/2014/main" id="{56C372AE-656F-1BC5-E3EC-48600818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05955"/>
            <a:ext cx="5839691" cy="3402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8BC4E2-9222-3514-2AA9-805AA672FF46}"/>
              </a:ext>
            </a:extLst>
          </p:cNvPr>
          <p:cNvSpPr txBox="1"/>
          <p:nvPr/>
        </p:nvSpPr>
        <p:spPr>
          <a:xfrm>
            <a:off x="6066560" y="4870057"/>
            <a:ext cx="61254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For the moment, there’s not much </a:t>
            </a:r>
            <a:r>
              <a:rPr lang="en-US" sz="1800" i="1" dirty="0">
                <a:effectLst/>
                <a:latin typeface="ACaslonPro"/>
              </a:rPr>
              <a:t>quantum </a:t>
            </a:r>
            <a:r>
              <a:rPr lang="en-US" sz="1800" dirty="0">
                <a:effectLst/>
                <a:latin typeface="ACaslonPro"/>
              </a:rPr>
              <a:t>mechanics in this; what we’re really talking about is the scattering of </a:t>
            </a:r>
            <a:r>
              <a:rPr lang="en-US" sz="1800" i="1" dirty="0">
                <a:effectLst/>
                <a:latin typeface="ACaslonPro"/>
              </a:rPr>
              <a:t>waves</a:t>
            </a:r>
            <a:r>
              <a:rPr lang="en-US" sz="1800" dirty="0">
                <a:effectLst/>
                <a:latin typeface="ACaslonPro"/>
              </a:rPr>
              <a:t>, as opposed to </a:t>
            </a:r>
            <a:r>
              <a:rPr lang="en-US" sz="1800" i="1" dirty="0">
                <a:effectLst/>
                <a:latin typeface="ACaslonPro"/>
              </a:rPr>
              <a:t>particles</a:t>
            </a:r>
            <a:r>
              <a:rPr lang="en-US" sz="1800" dirty="0">
                <a:effectLst/>
                <a:latin typeface="ACaslonPro"/>
              </a:rPr>
              <a:t>, and you could even think of the Figure</a:t>
            </a:r>
            <a:r>
              <a:rPr lang="en-US" sz="1800" dirty="0">
                <a:solidFill>
                  <a:srgbClr val="5B6BEA"/>
                </a:solidFill>
                <a:effectLst/>
                <a:latin typeface="ACaslonPro"/>
              </a:rPr>
              <a:t> </a:t>
            </a:r>
            <a:r>
              <a:rPr lang="en-US" sz="1800" dirty="0">
                <a:effectLst/>
                <a:latin typeface="ACaslonPro"/>
              </a:rPr>
              <a:t>as a picture of water waves encountering a rock, or (better, since we’re interested in </a:t>
            </a:r>
            <a:r>
              <a:rPr lang="en-US" dirty="0">
                <a:latin typeface="ACaslonPro"/>
              </a:rPr>
              <a:t>3-</a:t>
            </a:r>
            <a:r>
              <a:rPr lang="en-US" sz="1800" dirty="0">
                <a:effectLst/>
                <a:latin typeface="ACaslonPro"/>
              </a:rPr>
              <a:t>dimensional scattering) sound waves bouncing off a basketball. </a:t>
            </a:r>
            <a:endParaRPr lang="en-US" dirty="0">
              <a:effectLst/>
            </a:endParaRPr>
          </a:p>
        </p:txBody>
      </p:sp>
      <p:pic>
        <p:nvPicPr>
          <p:cNvPr id="13" name="Picture 1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B964C1ED-838D-61C2-43FC-BC95927D8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054" y="2747019"/>
            <a:ext cx="6518087" cy="13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87FAF20-E721-C19B-F75F-0B4E3996181B}"/>
              </a:ext>
            </a:extLst>
          </p:cNvPr>
          <p:cNvSpPr txBox="1">
            <a:spLocks/>
          </p:cNvSpPr>
          <p:nvPr/>
        </p:nvSpPr>
        <p:spPr>
          <a:xfrm>
            <a:off x="2043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Quantum Scattering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4" name="Picture 3" descr="A diagram of a target&#10;&#10;Description automatically generated">
            <a:extLst>
              <a:ext uri="{FF2B5EF4-FFF2-40B4-BE49-F238E27FC236}">
                <a16:creationId xmlns:a16="http://schemas.microsoft.com/office/drawing/2014/main" id="{6DA06250-13AB-0BA4-F2A9-5E2A4273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4" y="3216939"/>
            <a:ext cx="5572992" cy="3247074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1DFA8EF4-F15E-E049-3E78-2B3D16A0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73" y="1063692"/>
            <a:ext cx="6518087" cy="139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80175A-5BEE-B401-1F9B-B12AC05593F3}"/>
                  </a:ext>
                </a:extLst>
              </p:cNvPr>
              <p:cNvSpPr txBox="1"/>
              <p:nvPr/>
            </p:nvSpPr>
            <p:spPr>
              <a:xfrm>
                <a:off x="204354" y="2570608"/>
                <a:ext cx="117763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spherical wave carries a factor of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because this portion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must go like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conserve probability. The </a:t>
                </a:r>
                <a:r>
                  <a:rPr lang="en-US" b="1" dirty="0"/>
                  <a:t>wave number </a:t>
                </a:r>
                <a:r>
                  <a:rPr lang="en-US" i="1" dirty="0"/>
                  <a:t>k </a:t>
                </a:r>
                <a:r>
                  <a:rPr lang="en-US" dirty="0"/>
                  <a:t>is related to the energy of the incident particles in the usual way: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80175A-5BEE-B401-1F9B-B12AC0559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4" y="2570608"/>
                <a:ext cx="11776364" cy="646331"/>
              </a:xfrm>
              <a:prstGeom prst="rect">
                <a:avLst/>
              </a:prstGeom>
              <a:blipFill>
                <a:blip r:embed="rId4"/>
                <a:stretch>
                  <a:fillRect l="-431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math equation with square and square symbols&#10;&#10;Description automatically generated">
            <a:extLst>
              <a:ext uri="{FF2B5EF4-FFF2-40B4-BE49-F238E27FC236}">
                <a16:creationId xmlns:a16="http://schemas.microsoft.com/office/drawing/2014/main" id="{883827D1-81AA-16EF-3A80-0CBAD38AB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673" y="2893773"/>
            <a:ext cx="1905000" cy="1079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894850-B7C2-FEC4-09CA-C506FD0C6909}"/>
              </a:ext>
            </a:extLst>
          </p:cNvPr>
          <p:cNvSpPr txBox="1"/>
          <p:nvPr/>
        </p:nvSpPr>
        <p:spPr>
          <a:xfrm>
            <a:off x="6407726" y="4138818"/>
            <a:ext cx="5965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As before, we assume the target is azimuthally symmetrical; </a:t>
            </a:r>
          </a:p>
          <a:p>
            <a:r>
              <a:rPr lang="en-US" sz="1800" dirty="0">
                <a:effectLst/>
                <a:latin typeface="ACaslonPro"/>
              </a:rPr>
              <a:t>in the more general case </a:t>
            </a:r>
            <a:r>
              <a:rPr lang="en-US" sz="1800" i="1" dirty="0">
                <a:effectLst/>
                <a:latin typeface="ACaslonPro"/>
              </a:rPr>
              <a:t>f </a:t>
            </a:r>
            <a:r>
              <a:rPr lang="en-US" sz="1800" dirty="0">
                <a:effectLst/>
                <a:latin typeface="ACaslonPro"/>
              </a:rPr>
              <a:t>would depend on </a:t>
            </a:r>
            <a:r>
              <a:rPr lang="el-GR" sz="1800" dirty="0">
                <a:effectLst/>
                <a:latin typeface="Tahoma" panose="020B0604030504040204" pitchFamily="34" charset="0"/>
              </a:rPr>
              <a:t>φ </a:t>
            </a:r>
            <a:r>
              <a:rPr lang="en-US" sz="1800" dirty="0">
                <a:effectLst/>
                <a:latin typeface="ACaslonPro"/>
              </a:rPr>
              <a:t>as well as </a:t>
            </a:r>
            <a:r>
              <a:rPr lang="el-GR" sz="1800" dirty="0">
                <a:effectLst/>
                <a:latin typeface="Tahoma" panose="020B0604030504040204" pitchFamily="34" charset="0"/>
              </a:rPr>
              <a:t>θ</a:t>
            </a:r>
            <a:r>
              <a:rPr lang="el-GR" sz="1800" dirty="0">
                <a:effectLst/>
                <a:latin typeface="ACaslonPro"/>
              </a:rPr>
              <a:t>.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1231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8953E3-D006-A654-45CA-C8957EE8E377}"/>
              </a:ext>
            </a:extLst>
          </p:cNvPr>
          <p:cNvSpPr txBox="1">
            <a:spLocks/>
          </p:cNvSpPr>
          <p:nvPr/>
        </p:nvSpPr>
        <p:spPr>
          <a:xfrm>
            <a:off x="2043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Quantum Scattering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BEA60-1E8B-6E1E-DC0A-004C14A669A9}"/>
                  </a:ext>
                </a:extLst>
              </p:cNvPr>
              <p:cNvSpPr txBox="1"/>
              <p:nvPr/>
            </p:nvSpPr>
            <p:spPr>
              <a:xfrm>
                <a:off x="204353" y="1140897"/>
                <a:ext cx="1167245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whole problem is to determine the 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scattering amplitude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b="0" i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; </a:t>
                </a:r>
                <a:r>
                  <a:rPr lang="en-US" dirty="0">
                    <a:highlight>
                      <a:srgbClr val="FFFF00"/>
                    </a:highlight>
                  </a:rPr>
                  <a:t>it tells us the </a:t>
                </a:r>
                <a:r>
                  <a:rPr lang="en-US" i="1" dirty="0">
                    <a:highlight>
                      <a:srgbClr val="FFFF00"/>
                    </a:highlight>
                  </a:rPr>
                  <a:t>probability of scattering in a given direction </a:t>
                </a:r>
                <a:r>
                  <a:rPr lang="el-GR" dirty="0">
                    <a:highlight>
                      <a:srgbClr val="FFFF00"/>
                    </a:highlight>
                  </a:rPr>
                  <a:t>θ</a:t>
                </a:r>
                <a:r>
                  <a:rPr lang="el-GR" dirty="0"/>
                  <a:t>, </a:t>
                </a:r>
                <a:r>
                  <a:rPr lang="en-US" dirty="0"/>
                  <a:t>and hence is related to the differential cross-section. Indeed, the probability that the incident particle, traveling at speed </a:t>
                </a:r>
                <a:r>
                  <a:rPr lang="en-US" i="1" dirty="0"/>
                  <a:t>v</a:t>
                </a:r>
                <a:r>
                  <a:rPr lang="en-US" dirty="0"/>
                  <a:t>, passes through the infinitesimal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in an infinitesimal interval of time </a:t>
                </a:r>
                <a:r>
                  <a:rPr lang="en-US" i="1" dirty="0"/>
                  <a:t>dt</a:t>
                </a:r>
                <a:r>
                  <a:rPr lang="en-US" dirty="0"/>
                  <a:t>, is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DBEA60-1E8B-6E1E-DC0A-004C14A6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53" y="1140897"/>
                <a:ext cx="11672455" cy="923330"/>
              </a:xfrm>
              <a:prstGeom prst="rect">
                <a:avLst/>
              </a:prstGeom>
              <a:blipFill>
                <a:blip r:embed="rId2"/>
                <a:stretch>
                  <a:fillRect l="-435" t="-2703" r="-217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E55EFFC-1418-4511-1E08-B791A3FB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45" y="2064227"/>
            <a:ext cx="5156200" cy="609600"/>
          </a:xfrm>
          <a:prstGeom prst="rect">
            <a:avLst/>
          </a:prstGeom>
        </p:spPr>
      </p:pic>
      <p:pic>
        <p:nvPicPr>
          <p:cNvPr id="9" name="Picture 8" descr="A diagram of a rectangular object&#10;&#10;Description automatically generated">
            <a:extLst>
              <a:ext uri="{FF2B5EF4-FFF2-40B4-BE49-F238E27FC236}">
                <a16:creationId xmlns:a16="http://schemas.microsoft.com/office/drawing/2014/main" id="{59FD0864-CF48-1A99-2697-39ECB599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430" y="2802891"/>
            <a:ext cx="5956300" cy="226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2CE61-8820-48F0-AFC8-AF1E16B5E587}"/>
                  </a:ext>
                </a:extLst>
              </p:cNvPr>
              <p:cNvSpPr txBox="1"/>
              <p:nvPr/>
            </p:nvSpPr>
            <p:spPr>
              <a:xfrm>
                <a:off x="187758" y="5187265"/>
                <a:ext cx="11816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But this is equal to the probability that the particle scatters into the corresponding solid angle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sz="1800" b="0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2CE61-8820-48F0-AFC8-AF1E16B5E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58" y="5187265"/>
                <a:ext cx="11816483" cy="369332"/>
              </a:xfrm>
              <a:prstGeom prst="rect">
                <a:avLst/>
              </a:prstGeom>
              <a:blipFill>
                <a:blip r:embed="rId5"/>
                <a:stretch>
                  <a:fillRect l="-4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00FA1C8-765C-D3BB-0CAD-2F2442B77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415" y="5680372"/>
            <a:ext cx="6155315" cy="10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D2B99D-EFF5-D256-1A17-C4079CE99D94}"/>
              </a:ext>
            </a:extLst>
          </p:cNvPr>
          <p:cNvSpPr txBox="1">
            <a:spLocks/>
          </p:cNvSpPr>
          <p:nvPr/>
        </p:nvSpPr>
        <p:spPr>
          <a:xfrm>
            <a:off x="2043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Quantum Scattering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03045-CE27-9891-183C-A83481D8BD62}"/>
              </a:ext>
            </a:extLst>
          </p:cNvPr>
          <p:cNvSpPr txBox="1"/>
          <p:nvPr/>
        </p:nvSpPr>
        <p:spPr>
          <a:xfrm>
            <a:off x="204354" y="103909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this, it follows that</a:t>
            </a:r>
          </a:p>
        </p:txBody>
      </p:sp>
      <p:pic>
        <p:nvPicPr>
          <p:cNvPr id="5" name="Picture 4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DC9F34BA-CE1A-03C1-EA63-529929E9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325563"/>
            <a:ext cx="1930400" cy="520700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5F6C150-278F-6EA5-3A39-232409DC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13" y="2222500"/>
            <a:ext cx="3644900" cy="120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1C8A1-7B78-7117-A3FE-2E815A080B46}"/>
              </a:ext>
            </a:extLst>
          </p:cNvPr>
          <p:cNvSpPr txBox="1"/>
          <p:nvPr/>
        </p:nvSpPr>
        <p:spPr>
          <a:xfrm>
            <a:off x="204354" y="1853168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therefore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C09A2-7CCE-5628-4C1F-EB2DE6499D6A}"/>
              </a:ext>
            </a:extLst>
          </p:cNvPr>
          <p:cNvSpPr txBox="1"/>
          <p:nvPr/>
        </p:nvSpPr>
        <p:spPr>
          <a:xfrm>
            <a:off x="204354" y="3663663"/>
            <a:ext cx="117971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Evidently the differential cross-section (which is the quantity of interest to the experimentalist) is equal to the absolute square of the scattering amplitude (which is obtained by solving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equation).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In what follows, we will study two techniques for calculating the scattering amplitude: </a:t>
            </a:r>
            <a:r>
              <a:rPr lang="en-US" sz="1800" b="1" dirty="0">
                <a:effectLst/>
                <a:latin typeface="ACaslonPro"/>
              </a:rPr>
              <a:t>partial wave analysis </a:t>
            </a:r>
            <a:r>
              <a:rPr lang="en-US" sz="1800" dirty="0">
                <a:effectLst/>
                <a:latin typeface="ACaslonPro"/>
              </a:rPr>
              <a:t>and the </a:t>
            </a:r>
            <a:r>
              <a:rPr lang="en-US" sz="1800" b="1" dirty="0">
                <a:effectLst/>
                <a:latin typeface="ACaslonPro"/>
              </a:rPr>
              <a:t>Born approximation</a:t>
            </a:r>
            <a:r>
              <a:rPr lang="en-US" sz="1800" dirty="0">
                <a:effectLst/>
                <a:latin typeface="ACaslonPro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3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51A1-C46F-2178-3821-482B2888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2" y="0"/>
            <a:ext cx="10515600" cy="1325563"/>
          </a:xfrm>
        </p:spPr>
        <p:txBody>
          <a:bodyPr/>
          <a:lstStyle/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E923-1CC0-A60E-E23F-0A6A0DA1E3EB}"/>
                  </a:ext>
                </a:extLst>
              </p:cNvPr>
              <p:cNvSpPr txBox="1"/>
              <p:nvPr/>
            </p:nvSpPr>
            <p:spPr>
              <a:xfrm>
                <a:off x="259772" y="1143000"/>
                <a:ext cx="1183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learned that </a:t>
                </a:r>
                <a:r>
                  <a:rPr lang="en-US" sz="1800" dirty="0">
                    <a:effectLst/>
                    <a:latin typeface="ACaslonPro"/>
                  </a:rPr>
                  <a:t>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for a spherically symmetrical potential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has solutions </a:t>
                </a:r>
                <a:r>
                  <a:rPr lang="en-US" dirty="0">
                    <a:latin typeface="ACaslonPro"/>
                  </a:rPr>
                  <a:t>that are factorized in their variables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E923-1CC0-A60E-E23F-0A6A0DA1E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2" y="1143000"/>
                <a:ext cx="11837740" cy="646331"/>
              </a:xfrm>
              <a:prstGeom prst="rect">
                <a:avLst/>
              </a:prstGeom>
              <a:blipFill>
                <a:blip r:embed="rId2"/>
                <a:stretch>
                  <a:fillRect l="-429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4C515-0F11-EB57-E606-82CAE8649223}"/>
                  </a:ext>
                </a:extLst>
              </p:cNvPr>
              <p:cNvSpPr txBox="1"/>
              <p:nvPr/>
            </p:nvSpPr>
            <p:spPr>
              <a:xfrm>
                <a:off x="259772" y="2283897"/>
                <a:ext cx="116333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sz="1800" dirty="0">
                    <a:effectLst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is a spherical harmonic,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800" i="1" dirty="0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satisfies the radial equation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4C515-0F11-EB57-E606-82CAE8649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2" y="2283897"/>
                <a:ext cx="11633312" cy="369332"/>
              </a:xfrm>
              <a:prstGeom prst="rect">
                <a:avLst/>
              </a:prstGeom>
              <a:blipFill>
                <a:blip r:embed="rId3"/>
                <a:stretch>
                  <a:fillRect l="-436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math equations with numbers&#10;&#10;Description automatically generated">
            <a:extLst>
              <a:ext uri="{FF2B5EF4-FFF2-40B4-BE49-F238E27FC236}">
                <a16:creationId xmlns:a16="http://schemas.microsoft.com/office/drawing/2014/main" id="{E659803F-AF5F-C2E5-BFFB-ACC1969BF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2842972"/>
            <a:ext cx="60198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CC812-E42B-3386-94F4-3AF86A396930}"/>
              </a:ext>
            </a:extLst>
          </p:cNvPr>
          <p:cNvSpPr txBox="1"/>
          <p:nvPr/>
        </p:nvSpPr>
        <p:spPr>
          <a:xfrm>
            <a:off x="259771" y="4100731"/>
            <a:ext cx="1163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At </a:t>
            </a:r>
            <a:r>
              <a:rPr lang="en-US" sz="1800" i="1" dirty="0">
                <a:effectLst/>
                <a:latin typeface="ACaslonPro"/>
              </a:rPr>
              <a:t>very </a:t>
            </a:r>
            <a:r>
              <a:rPr lang="en-US" sz="1800" dirty="0">
                <a:effectLst/>
                <a:latin typeface="ACaslonPro"/>
              </a:rPr>
              <a:t>large </a:t>
            </a:r>
            <a:r>
              <a:rPr lang="en-US" sz="1800" i="1" dirty="0">
                <a:effectLst/>
                <a:latin typeface="ACaslonPro"/>
              </a:rPr>
              <a:t>r </a:t>
            </a:r>
            <a:r>
              <a:rPr lang="en-US" sz="1800" dirty="0">
                <a:effectLst/>
                <a:latin typeface="ACaslonPro"/>
              </a:rPr>
              <a:t>the potential goes to zero, and the centrifugal contribution is negligible, </a:t>
            </a:r>
            <a:r>
              <a:rPr lang="en-US" dirty="0">
                <a:latin typeface="ACaslonPro"/>
              </a:rPr>
              <a:t>therefore we can write</a:t>
            </a:r>
            <a:r>
              <a:rPr lang="en-US" sz="1800" dirty="0">
                <a:effectLst/>
                <a:latin typeface="ACaslonPro"/>
              </a:rPr>
              <a:t> </a:t>
            </a:r>
            <a:endParaRPr lang="en-US" dirty="0"/>
          </a:p>
        </p:txBody>
      </p:sp>
      <p:pic>
        <p:nvPicPr>
          <p:cNvPr id="13" name="Picture 12" descr="A mathematical equation with symbols&#10;&#10;Description automatically generated">
            <a:extLst>
              <a:ext uri="{FF2B5EF4-FFF2-40B4-BE49-F238E27FC236}">
                <a16:creationId xmlns:a16="http://schemas.microsoft.com/office/drawing/2014/main" id="{D839FD47-A5A4-FA90-9963-1E4F0AF8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22" y="4549489"/>
            <a:ext cx="1892300" cy="96520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ED8FF0C-26D0-4D48-0A50-8CBA64AFA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222" y="4689189"/>
            <a:ext cx="3314700" cy="685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99955C-742A-70AF-D96C-951B256CB326}"/>
              </a:ext>
            </a:extLst>
          </p:cNvPr>
          <p:cNvSpPr txBox="1"/>
          <p:nvPr/>
        </p:nvSpPr>
        <p:spPr>
          <a:xfrm>
            <a:off x="2388107" y="484742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admits as a general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613AE3-2F9F-D59D-AAAD-7B5F6B9607A2}"/>
                  </a:ext>
                </a:extLst>
              </p:cNvPr>
              <p:cNvSpPr txBox="1"/>
              <p:nvPr/>
            </p:nvSpPr>
            <p:spPr>
              <a:xfrm>
                <a:off x="259770" y="5594399"/>
                <a:ext cx="1163331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first term represents an </a:t>
                </a:r>
                <a:r>
                  <a:rPr lang="en-US" sz="1800" i="1" dirty="0">
                    <a:effectLst/>
                    <a:latin typeface="ACaslonPro"/>
                  </a:rPr>
                  <a:t>outgoing </a:t>
                </a:r>
                <a:r>
                  <a:rPr lang="en-US" sz="1800" dirty="0">
                    <a:effectLst/>
                    <a:latin typeface="ACaslonPro"/>
                  </a:rPr>
                  <a:t>spherical wave, and the second an </a:t>
                </a:r>
                <a:r>
                  <a:rPr lang="en-US" sz="1800" i="1" dirty="0">
                    <a:effectLst/>
                    <a:latin typeface="ACaslonPro"/>
                  </a:rPr>
                  <a:t>incoming </a:t>
                </a:r>
                <a:r>
                  <a:rPr lang="en-US" sz="1800" dirty="0">
                    <a:effectLst/>
                    <a:latin typeface="ACaslonPro"/>
                  </a:rPr>
                  <a:t>one—for the scattered wave we want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ACaslonPro"/>
                  </a:rPr>
                  <a:t>. </a:t>
                </a:r>
                <a:r>
                  <a:rPr lang="en-US" sz="1800" dirty="0">
                    <a:effectLst/>
                    <a:latin typeface="ACaslonPro"/>
                  </a:rPr>
                  <a:t>At very large </a:t>
                </a:r>
                <a:r>
                  <a:rPr lang="en-US" sz="1800" i="1" dirty="0">
                    <a:effectLst/>
                    <a:latin typeface="ACaslonPro"/>
                  </a:rPr>
                  <a:t>r</a:t>
                </a:r>
                <a:r>
                  <a:rPr lang="en-US" sz="1800" dirty="0">
                    <a:effectLst/>
                    <a:latin typeface="ACaslonPro"/>
                  </a:rPr>
                  <a:t>, then,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613AE3-2F9F-D59D-AAAD-7B5F6B960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0" y="5594399"/>
                <a:ext cx="11633313" cy="646331"/>
              </a:xfrm>
              <a:prstGeom prst="rect">
                <a:avLst/>
              </a:prstGeom>
              <a:blipFill>
                <a:blip r:embed="rId7"/>
                <a:stretch>
                  <a:fillRect l="-43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mathematical equation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D0A53E87-D1D4-DEAA-7DE0-6EFE0ABD5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054" y="5917564"/>
            <a:ext cx="1509173" cy="907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6A666-421E-12BD-B12A-0395C4116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3207" y="1720138"/>
            <a:ext cx="3385586" cy="2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51A1-C46F-2178-3821-482B2888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0"/>
            <a:ext cx="10515600" cy="1325563"/>
          </a:xfrm>
        </p:spPr>
        <p:txBody>
          <a:bodyPr/>
          <a:lstStyle/>
          <a:p>
            <a:r>
              <a:rPr lang="en-US" b="1" dirty="0"/>
              <a:t>Partial wave analysis formalism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58BDB-5F46-2EF4-2FFE-C5C616C186B9}"/>
                  </a:ext>
                </a:extLst>
              </p:cNvPr>
              <p:cNvSpPr txBox="1"/>
              <p:nvPr/>
            </p:nvSpPr>
            <p:spPr>
              <a:xfrm>
                <a:off x="207817" y="1953491"/>
                <a:ext cx="1173133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That’s for </a:t>
                </a:r>
                <a:r>
                  <a:rPr lang="en-US" sz="1800" i="1" dirty="0">
                    <a:effectLst/>
                    <a:latin typeface="ACaslonPro"/>
                  </a:rPr>
                  <a:t>very </a:t>
                </a:r>
                <a:r>
                  <a:rPr lang="en-US" sz="1800" dirty="0">
                    <a:effectLst/>
                    <a:latin typeface="ACaslonPro"/>
                  </a:rPr>
                  <a:t>large </a:t>
                </a:r>
                <a:r>
                  <a:rPr lang="en-US" sz="1800" i="1" dirty="0">
                    <a:effectLst/>
                    <a:latin typeface="ACaslonPro"/>
                  </a:rPr>
                  <a:t>r </a:t>
                </a:r>
                <a:r>
                  <a:rPr lang="en-US" sz="1800" dirty="0">
                    <a:effectLst/>
                    <a:latin typeface="ACaslonPro"/>
                  </a:rPr>
                  <a:t>(more precisely, for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𝑘𝑟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&gt;&gt;1</m:t>
                    </m:r>
                  </m:oMath>
                </a14:m>
                <a:r>
                  <a:rPr lang="en-US" dirty="0"/>
                  <a:t> ; in optics it would be called the </a:t>
                </a:r>
                <a:r>
                  <a:rPr lang="en-US" b="1" dirty="0"/>
                  <a:t>radiation zone</a:t>
                </a:r>
                <a:r>
                  <a:rPr lang="en-US" dirty="0"/>
                  <a:t>). As in one-dimensional scattering theory, we assume that the potential is “localized,” in the sense that exterior to some finite scattering region it is essentially zero (see Figure). </a:t>
                </a:r>
              </a:p>
              <a:p>
                <a:endParaRPr lang="en-US" dirty="0"/>
              </a:p>
              <a:p>
                <a:r>
                  <a:rPr lang="en-US" dirty="0"/>
                  <a:t>In the intermediate region (where </a:t>
                </a:r>
                <a:r>
                  <a:rPr lang="en-US" i="1" dirty="0"/>
                  <a:t>V </a:t>
                </a:r>
                <a:r>
                  <a:rPr lang="en-US" dirty="0"/>
                  <a:t>can be ignored but the centrifugal term cannot), the radial equation becomes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058BDB-5F46-2EF4-2FFE-C5C616C18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7" y="1953491"/>
                <a:ext cx="11731337" cy="1754326"/>
              </a:xfrm>
              <a:prstGeom prst="rect">
                <a:avLst/>
              </a:prstGeom>
              <a:blipFill>
                <a:blip r:embed="rId2"/>
                <a:stretch>
                  <a:fillRect l="-432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ematical equation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8A8E2CBC-F03F-11F8-466E-5588F0C5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50" y="1064797"/>
            <a:ext cx="1477455" cy="888694"/>
          </a:xfrm>
          <a:prstGeom prst="rect">
            <a:avLst/>
          </a:prstGeom>
        </p:spPr>
      </p:pic>
      <p:pic>
        <p:nvPicPr>
          <p:cNvPr id="7" name="Picture 6" descr="A diagram of a circular object&#10;&#10;Description automatically generated">
            <a:extLst>
              <a:ext uri="{FF2B5EF4-FFF2-40B4-BE49-F238E27FC236}">
                <a16:creationId xmlns:a16="http://schemas.microsoft.com/office/drawing/2014/main" id="{FC739DC2-ABB0-FFF6-23E2-3C1244B5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8" y="3429000"/>
            <a:ext cx="3556229" cy="2641023"/>
          </a:xfrm>
          <a:prstGeom prst="rect">
            <a:avLst/>
          </a:prstGeom>
        </p:spPr>
      </p:pic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4BB24FF8-B411-FACB-77A0-C241F18C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655" y="3532909"/>
            <a:ext cx="3657600" cy="11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73932D-A8D0-D469-8D03-E16CD2647B1D}"/>
              </a:ext>
            </a:extLst>
          </p:cNvPr>
          <p:cNvSpPr txBox="1"/>
          <p:nvPr/>
        </p:nvSpPr>
        <p:spPr>
          <a:xfrm>
            <a:off x="4483676" y="4565754"/>
            <a:ext cx="7455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the general solution (See </a:t>
            </a:r>
            <a:r>
              <a:rPr lang="en-US" dirty="0">
                <a:latin typeface="ACaslonPro"/>
              </a:rPr>
              <a:t>C</a:t>
            </a:r>
            <a:r>
              <a:rPr lang="en-US" sz="1800" dirty="0">
                <a:effectLst/>
                <a:latin typeface="ACaslonPro"/>
              </a:rPr>
              <a:t>h 4, Equation </a:t>
            </a:r>
            <a:r>
              <a:rPr lang="en-US" sz="1800" dirty="0">
                <a:solidFill>
                  <a:srgbClr val="5B6BEA"/>
                </a:solidFill>
                <a:effectLst/>
                <a:latin typeface="ACaslonPro"/>
              </a:rPr>
              <a:t>4.45</a:t>
            </a:r>
            <a:r>
              <a:rPr lang="en-US" sz="1800" dirty="0">
                <a:effectLst/>
                <a:latin typeface="ACaslonPro"/>
              </a:rPr>
              <a:t>) is a linear combination of spherical Bessel functions: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D3FB1E-83DF-EDC6-8AA4-1C7D8BBD5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450" y="6026401"/>
            <a:ext cx="6743700" cy="749300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BE909C-B237-E53B-65A4-6DE1641FA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400" y="5201694"/>
            <a:ext cx="4152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87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26161</TotalTime>
  <Words>1827</Words>
  <Application>Microsoft Macintosh PowerPoint</Application>
  <PresentationFormat>Widescreen</PresentationFormat>
  <Paragraphs>133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ACaslonPro</vt:lpstr>
      <vt:lpstr>Arial</vt:lpstr>
      <vt:lpstr>Calibri</vt:lpstr>
      <vt:lpstr>Calibri Light</vt:lpstr>
      <vt:lpstr>Cambria Math</vt:lpstr>
      <vt:lpstr>Tahoma</vt:lpstr>
      <vt:lpstr>Office Theme</vt:lpstr>
      <vt:lpstr>PHYS4260 Quantum Mechanics II Spring 2025 </vt:lpstr>
      <vt:lpstr>Outline</vt:lpstr>
      <vt:lpstr>PowerPoint Presentation</vt:lpstr>
      <vt:lpstr>Quantum Scattering </vt:lpstr>
      <vt:lpstr>PowerPoint Presentation</vt:lpstr>
      <vt:lpstr>PowerPoint Presentation</vt:lpstr>
      <vt:lpstr>PowerPoint Presentation</vt:lpstr>
      <vt:lpstr>Partial wave analysis formalism</vt:lpstr>
      <vt:lpstr>Partial wave analysis formalism</vt:lpstr>
      <vt:lpstr>Partial wave analysis formalism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Quantum hard-sphere scattering cont’d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PHYS4260 Quantum Mechanics II Spring 2024 </dc:title>
  <dc:creator>Marco Guzzi</dc:creator>
  <cp:lastModifiedBy>Marco Guzzi</cp:lastModifiedBy>
  <cp:revision>136</cp:revision>
  <dcterms:created xsi:type="dcterms:W3CDTF">2024-01-06T21:01:45Z</dcterms:created>
  <dcterms:modified xsi:type="dcterms:W3CDTF">2025-03-17T14:39:53Z</dcterms:modified>
</cp:coreProperties>
</file>